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9" r:id="rId1"/>
    <p:sldMasterId id="2147483661" r:id="rId2"/>
  </p:sldMasterIdLst>
  <p:notesMasterIdLst>
    <p:notesMasterId r:id="rId39"/>
  </p:notesMasterIdLst>
  <p:handoutMasterIdLst>
    <p:handoutMasterId r:id="rId40"/>
  </p:handoutMasterIdLst>
  <p:sldIdLst>
    <p:sldId id="276" r:id="rId3"/>
    <p:sldId id="257" r:id="rId4"/>
    <p:sldId id="283" r:id="rId5"/>
    <p:sldId id="284" r:id="rId6"/>
    <p:sldId id="272" r:id="rId7"/>
    <p:sldId id="285" r:id="rId8"/>
    <p:sldId id="260" r:id="rId9"/>
    <p:sldId id="259" r:id="rId10"/>
    <p:sldId id="263" r:id="rId11"/>
    <p:sldId id="262" r:id="rId12"/>
    <p:sldId id="261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4" r:id="rId30"/>
    <p:sldId id="302" r:id="rId31"/>
    <p:sldId id="303" r:id="rId32"/>
    <p:sldId id="307" r:id="rId33"/>
    <p:sldId id="305" r:id="rId34"/>
    <p:sldId id="308" r:id="rId35"/>
    <p:sldId id="306" r:id="rId36"/>
    <p:sldId id="309" r:id="rId37"/>
    <p:sldId id="282" r:id="rId38"/>
  </p:sldIdLst>
  <p:sldSz cx="18288000" cy="10288588"/>
  <p:notesSz cx="7104063" cy="10234613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30A12"/>
    <a:srgbClr val="00011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0" y="19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4E1F0-2F79-4DE3-94AB-27B8137F2C68}" type="doc">
      <dgm:prSet loTypeId="urn:microsoft.com/office/officeart/2005/8/layout/funnel1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D77B40-BDBA-4F0D-BB8B-AC60B73094BD}">
      <dgm:prSet phldrT="[文本]" custT="1"/>
      <dgm:spPr/>
      <dgm:t>
        <a:bodyPr/>
        <a:lstStyle/>
        <a:p>
          <a:r>
            <a:rPr lang="en-US" altLang="zh-CN" sz="1000" b="1" dirty="0"/>
            <a:t>MapReduce</a:t>
          </a:r>
          <a:endParaRPr lang="zh-CN" altLang="en-US" sz="1000" b="1" dirty="0"/>
        </a:p>
      </dgm:t>
    </dgm:pt>
    <dgm:pt modelId="{01230C63-6B8F-45E3-A582-4C66AB2F542D}" type="parTrans" cxnId="{7B16A9D6-37B4-4DBD-B04D-51BE46AEB58F}">
      <dgm:prSet/>
      <dgm:spPr/>
      <dgm:t>
        <a:bodyPr/>
        <a:lstStyle/>
        <a:p>
          <a:endParaRPr lang="zh-CN" altLang="en-US"/>
        </a:p>
      </dgm:t>
    </dgm:pt>
    <dgm:pt modelId="{87E8D6F3-3B2A-4401-954A-4CFB152DAC7C}" type="sibTrans" cxnId="{7B16A9D6-37B4-4DBD-B04D-51BE46AEB58F}">
      <dgm:prSet/>
      <dgm:spPr/>
      <dgm:t>
        <a:bodyPr/>
        <a:lstStyle/>
        <a:p>
          <a:endParaRPr lang="zh-CN" altLang="en-US"/>
        </a:p>
      </dgm:t>
    </dgm:pt>
    <dgm:pt modelId="{0D43D899-57D9-42D9-AE27-62F68C5A7EC1}">
      <dgm:prSet phldrT="[文本]" custT="1"/>
      <dgm:spPr/>
      <dgm:t>
        <a:bodyPr/>
        <a:lstStyle/>
        <a:p>
          <a:r>
            <a:rPr lang="en-US" altLang="zh-CN" sz="1400" b="1" dirty="0"/>
            <a:t>HDFS</a:t>
          </a:r>
          <a:endParaRPr lang="zh-CN" altLang="en-US" sz="1000" b="1" dirty="0"/>
        </a:p>
      </dgm:t>
    </dgm:pt>
    <dgm:pt modelId="{639B7612-2640-4B00-A1B2-3BF27B4709BB}" type="parTrans" cxnId="{6D64B425-E565-4021-B7C1-F008B6B89B7C}">
      <dgm:prSet/>
      <dgm:spPr/>
      <dgm:t>
        <a:bodyPr/>
        <a:lstStyle/>
        <a:p>
          <a:endParaRPr lang="zh-CN" altLang="en-US"/>
        </a:p>
      </dgm:t>
    </dgm:pt>
    <dgm:pt modelId="{D84E5B1D-C7C4-4351-B173-41B7CF0A0335}" type="sibTrans" cxnId="{6D64B425-E565-4021-B7C1-F008B6B89B7C}">
      <dgm:prSet/>
      <dgm:spPr/>
      <dgm:t>
        <a:bodyPr/>
        <a:lstStyle/>
        <a:p>
          <a:endParaRPr lang="zh-CN" altLang="en-US"/>
        </a:p>
      </dgm:t>
    </dgm:pt>
    <dgm:pt modelId="{4AF7B7F4-5FF4-4104-96A3-9D4B6C5449A9}">
      <dgm:prSet phldrT="[文本]" custT="1"/>
      <dgm:spPr/>
      <dgm:t>
        <a:bodyPr/>
        <a:lstStyle/>
        <a:p>
          <a:r>
            <a:rPr lang="en-US" altLang="zh-CN" sz="1600" b="1" dirty="0"/>
            <a:t>HBASE</a:t>
          </a:r>
          <a:endParaRPr lang="zh-CN" altLang="en-US" sz="1000" b="1" dirty="0"/>
        </a:p>
      </dgm:t>
    </dgm:pt>
    <dgm:pt modelId="{9297F711-59A5-45EA-9FD6-F0A2F251D535}" type="parTrans" cxnId="{59DFC7B4-8558-4F26-A2B8-7AABBDEEE78D}">
      <dgm:prSet/>
      <dgm:spPr/>
      <dgm:t>
        <a:bodyPr/>
        <a:lstStyle/>
        <a:p>
          <a:endParaRPr lang="zh-CN" altLang="en-US"/>
        </a:p>
      </dgm:t>
    </dgm:pt>
    <dgm:pt modelId="{C3F3E924-B0DB-4FCF-853E-A316C323205B}" type="sibTrans" cxnId="{59DFC7B4-8558-4F26-A2B8-7AABBDEEE78D}">
      <dgm:prSet/>
      <dgm:spPr/>
      <dgm:t>
        <a:bodyPr/>
        <a:lstStyle/>
        <a:p>
          <a:endParaRPr lang="zh-CN" altLang="en-US"/>
        </a:p>
      </dgm:t>
    </dgm:pt>
    <dgm:pt modelId="{1B0FDBB9-FF20-4689-AC45-8CB421B329A7}">
      <dgm:prSet phldrT="[文本]" custT="1"/>
      <dgm:spPr/>
      <dgm:t>
        <a:bodyPr/>
        <a:lstStyle/>
        <a:p>
          <a:r>
            <a:rPr lang="en-US" altLang="zh-CN" sz="3200" b="1" dirty="0">
              <a:solidFill>
                <a:schemeClr val="bg1"/>
              </a:solidFill>
            </a:rPr>
            <a:t>Hadoop</a:t>
          </a:r>
          <a:endParaRPr lang="zh-CN" altLang="en-US" sz="3200" b="1" dirty="0">
            <a:solidFill>
              <a:schemeClr val="bg1"/>
            </a:solidFill>
          </a:endParaRPr>
        </a:p>
      </dgm:t>
    </dgm:pt>
    <dgm:pt modelId="{09F925D2-8DEB-4A5F-9A01-DD77831E172F}" type="parTrans" cxnId="{CA88C43B-434C-4072-A8B0-B981D983623A}">
      <dgm:prSet/>
      <dgm:spPr/>
      <dgm:t>
        <a:bodyPr/>
        <a:lstStyle/>
        <a:p>
          <a:endParaRPr lang="zh-CN" altLang="en-US"/>
        </a:p>
      </dgm:t>
    </dgm:pt>
    <dgm:pt modelId="{C0B06F85-788C-49E1-A10C-2073D4C6D7D2}" type="sibTrans" cxnId="{CA88C43B-434C-4072-A8B0-B981D983623A}">
      <dgm:prSet/>
      <dgm:spPr/>
      <dgm:t>
        <a:bodyPr/>
        <a:lstStyle/>
        <a:p>
          <a:endParaRPr lang="zh-CN" altLang="en-US"/>
        </a:p>
      </dgm:t>
    </dgm:pt>
    <dgm:pt modelId="{0520B5EB-E138-469C-8280-336FCC930855}" type="pres">
      <dgm:prSet presAssocID="{F9C4E1F0-2F79-4DE3-94AB-27B8137F2C68}" presName="Name0" presStyleCnt="0">
        <dgm:presLayoutVars>
          <dgm:chMax val="4"/>
          <dgm:resizeHandles val="exact"/>
        </dgm:presLayoutVars>
      </dgm:prSet>
      <dgm:spPr/>
    </dgm:pt>
    <dgm:pt modelId="{72C1E00C-6812-44D6-959B-D480E1AD3E5C}" type="pres">
      <dgm:prSet presAssocID="{F9C4E1F0-2F79-4DE3-94AB-27B8137F2C68}" presName="ellipse" presStyleLbl="trBgShp" presStyleIdx="0" presStyleCnt="1"/>
      <dgm:spPr/>
    </dgm:pt>
    <dgm:pt modelId="{C636C899-DC5F-4FD7-92F4-4FD8B000A266}" type="pres">
      <dgm:prSet presAssocID="{F9C4E1F0-2F79-4DE3-94AB-27B8137F2C68}" presName="arrow1" presStyleLbl="fgShp" presStyleIdx="0" presStyleCnt="1"/>
      <dgm:spPr/>
    </dgm:pt>
    <dgm:pt modelId="{EBE35153-6CE3-4805-97BD-B304506555DE}" type="pres">
      <dgm:prSet presAssocID="{F9C4E1F0-2F79-4DE3-94AB-27B8137F2C68}" presName="rectangle" presStyleLbl="revTx" presStyleIdx="0" presStyleCnt="1">
        <dgm:presLayoutVars>
          <dgm:bulletEnabled val="1"/>
        </dgm:presLayoutVars>
      </dgm:prSet>
      <dgm:spPr/>
    </dgm:pt>
    <dgm:pt modelId="{181730C1-5D4B-403B-B958-77ECACAE5543}" type="pres">
      <dgm:prSet presAssocID="{0D43D899-57D9-42D9-AE27-62F68C5A7EC1}" presName="item1" presStyleLbl="node1" presStyleIdx="0" presStyleCnt="3" custLinFactNeighborX="-4537" custLinFactNeighborY="11371">
        <dgm:presLayoutVars>
          <dgm:bulletEnabled val="1"/>
        </dgm:presLayoutVars>
      </dgm:prSet>
      <dgm:spPr/>
    </dgm:pt>
    <dgm:pt modelId="{3971E1CC-96E2-40BD-A21B-6476039A8C3D}" type="pres">
      <dgm:prSet presAssocID="{4AF7B7F4-5FF4-4104-96A3-9D4B6C5449A9}" presName="item2" presStyleLbl="node1" presStyleIdx="1" presStyleCnt="3">
        <dgm:presLayoutVars>
          <dgm:bulletEnabled val="1"/>
        </dgm:presLayoutVars>
      </dgm:prSet>
      <dgm:spPr/>
    </dgm:pt>
    <dgm:pt modelId="{23134127-D49C-4ED2-96B6-C88CCD258E2D}" type="pres">
      <dgm:prSet presAssocID="{1B0FDBB9-FF20-4689-AC45-8CB421B329A7}" presName="item3" presStyleLbl="node1" presStyleIdx="2" presStyleCnt="3">
        <dgm:presLayoutVars>
          <dgm:bulletEnabled val="1"/>
        </dgm:presLayoutVars>
      </dgm:prSet>
      <dgm:spPr/>
    </dgm:pt>
    <dgm:pt modelId="{614A2670-DAB2-42BF-A190-9BB959D93347}" type="pres">
      <dgm:prSet presAssocID="{F9C4E1F0-2F79-4DE3-94AB-27B8137F2C68}" presName="funnel" presStyleLbl="trAlignAcc1" presStyleIdx="0" presStyleCnt="1" custLinFactNeighborX="-373" custLinFactNeighborY="-229"/>
      <dgm:spPr/>
    </dgm:pt>
  </dgm:ptLst>
  <dgm:cxnLst>
    <dgm:cxn modelId="{6D64B425-E565-4021-B7C1-F008B6B89B7C}" srcId="{F9C4E1F0-2F79-4DE3-94AB-27B8137F2C68}" destId="{0D43D899-57D9-42D9-AE27-62F68C5A7EC1}" srcOrd="1" destOrd="0" parTransId="{639B7612-2640-4B00-A1B2-3BF27B4709BB}" sibTransId="{D84E5B1D-C7C4-4351-B173-41B7CF0A0335}"/>
    <dgm:cxn modelId="{CA88C43B-434C-4072-A8B0-B981D983623A}" srcId="{F9C4E1F0-2F79-4DE3-94AB-27B8137F2C68}" destId="{1B0FDBB9-FF20-4689-AC45-8CB421B329A7}" srcOrd="3" destOrd="0" parTransId="{09F925D2-8DEB-4A5F-9A01-DD77831E172F}" sibTransId="{C0B06F85-788C-49E1-A10C-2073D4C6D7D2}"/>
    <dgm:cxn modelId="{F337E845-31BC-4D61-B00F-078CF17788DE}" type="presOf" srcId="{69D77B40-BDBA-4F0D-BB8B-AC60B73094BD}" destId="{23134127-D49C-4ED2-96B6-C88CCD258E2D}" srcOrd="0" destOrd="0" presId="urn:microsoft.com/office/officeart/2005/8/layout/funnel1"/>
    <dgm:cxn modelId="{9F31AD46-1E7C-4AEE-A16A-53E43991542D}" type="presOf" srcId="{F9C4E1F0-2F79-4DE3-94AB-27B8137F2C68}" destId="{0520B5EB-E138-469C-8280-336FCC930855}" srcOrd="0" destOrd="0" presId="urn:microsoft.com/office/officeart/2005/8/layout/funnel1"/>
    <dgm:cxn modelId="{4892874C-A6FB-4AA4-998E-552E6F5475C1}" type="presOf" srcId="{4AF7B7F4-5FF4-4104-96A3-9D4B6C5449A9}" destId="{181730C1-5D4B-403B-B958-77ECACAE5543}" srcOrd="0" destOrd="0" presId="urn:microsoft.com/office/officeart/2005/8/layout/funnel1"/>
    <dgm:cxn modelId="{8DF0465F-5015-4D57-8183-0F63658B58D2}" type="presOf" srcId="{1B0FDBB9-FF20-4689-AC45-8CB421B329A7}" destId="{EBE35153-6CE3-4805-97BD-B304506555DE}" srcOrd="0" destOrd="0" presId="urn:microsoft.com/office/officeart/2005/8/layout/funnel1"/>
    <dgm:cxn modelId="{7447B29D-2515-41A1-9583-DD070384223F}" type="presOf" srcId="{0D43D899-57D9-42D9-AE27-62F68C5A7EC1}" destId="{3971E1CC-96E2-40BD-A21B-6476039A8C3D}" srcOrd="0" destOrd="0" presId="urn:microsoft.com/office/officeart/2005/8/layout/funnel1"/>
    <dgm:cxn modelId="{59DFC7B4-8558-4F26-A2B8-7AABBDEEE78D}" srcId="{F9C4E1F0-2F79-4DE3-94AB-27B8137F2C68}" destId="{4AF7B7F4-5FF4-4104-96A3-9D4B6C5449A9}" srcOrd="2" destOrd="0" parTransId="{9297F711-59A5-45EA-9FD6-F0A2F251D535}" sibTransId="{C3F3E924-B0DB-4FCF-853E-A316C323205B}"/>
    <dgm:cxn modelId="{7B16A9D6-37B4-4DBD-B04D-51BE46AEB58F}" srcId="{F9C4E1F0-2F79-4DE3-94AB-27B8137F2C68}" destId="{69D77B40-BDBA-4F0D-BB8B-AC60B73094BD}" srcOrd="0" destOrd="0" parTransId="{01230C63-6B8F-45E3-A582-4C66AB2F542D}" sibTransId="{87E8D6F3-3B2A-4401-954A-4CFB152DAC7C}"/>
    <dgm:cxn modelId="{C568D445-7241-4433-BDCE-01F94A61A044}" type="presParOf" srcId="{0520B5EB-E138-469C-8280-336FCC930855}" destId="{72C1E00C-6812-44D6-959B-D480E1AD3E5C}" srcOrd="0" destOrd="0" presId="urn:microsoft.com/office/officeart/2005/8/layout/funnel1"/>
    <dgm:cxn modelId="{3C4AE9CC-4B84-42E2-8598-CAAD3CD088CA}" type="presParOf" srcId="{0520B5EB-E138-469C-8280-336FCC930855}" destId="{C636C899-DC5F-4FD7-92F4-4FD8B000A266}" srcOrd="1" destOrd="0" presId="urn:microsoft.com/office/officeart/2005/8/layout/funnel1"/>
    <dgm:cxn modelId="{EBBCF099-8E80-4B5B-A11E-6100BFE83C5A}" type="presParOf" srcId="{0520B5EB-E138-469C-8280-336FCC930855}" destId="{EBE35153-6CE3-4805-97BD-B304506555DE}" srcOrd="2" destOrd="0" presId="urn:microsoft.com/office/officeart/2005/8/layout/funnel1"/>
    <dgm:cxn modelId="{2C02C73C-4323-48C9-9CDF-EC5C19F0F7FF}" type="presParOf" srcId="{0520B5EB-E138-469C-8280-336FCC930855}" destId="{181730C1-5D4B-403B-B958-77ECACAE5543}" srcOrd="3" destOrd="0" presId="urn:microsoft.com/office/officeart/2005/8/layout/funnel1"/>
    <dgm:cxn modelId="{80E1F81D-CA8A-4D31-AED3-9A8690F68D7E}" type="presParOf" srcId="{0520B5EB-E138-469C-8280-336FCC930855}" destId="{3971E1CC-96E2-40BD-A21B-6476039A8C3D}" srcOrd="4" destOrd="0" presId="urn:microsoft.com/office/officeart/2005/8/layout/funnel1"/>
    <dgm:cxn modelId="{F4B8E9AD-7638-454B-8044-6F113617A655}" type="presParOf" srcId="{0520B5EB-E138-469C-8280-336FCC930855}" destId="{23134127-D49C-4ED2-96B6-C88CCD258E2D}" srcOrd="5" destOrd="0" presId="urn:microsoft.com/office/officeart/2005/8/layout/funnel1"/>
    <dgm:cxn modelId="{4E7A5FD6-5A43-4D5E-B8FE-9DD4168EC7D4}" type="presParOf" srcId="{0520B5EB-E138-469C-8280-336FCC930855}" destId="{614A2670-DAB2-42BF-A190-9BB959D9334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C4E1F0-2F79-4DE3-94AB-27B8137F2C68}" type="doc">
      <dgm:prSet loTypeId="urn:microsoft.com/office/officeart/2005/8/layout/funnel1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9D77B40-BDBA-4F0D-BB8B-AC60B73094BD}">
      <dgm:prSet phldrT="[文本]" custT="1"/>
      <dgm:spPr/>
      <dgm:t>
        <a:bodyPr/>
        <a:lstStyle/>
        <a:p>
          <a:r>
            <a:rPr lang="en-US" altLang="zh-CN" sz="1000" b="1" dirty="0"/>
            <a:t>MapReduce</a:t>
          </a:r>
          <a:endParaRPr lang="zh-CN" altLang="en-US" sz="1000" b="1" dirty="0"/>
        </a:p>
      </dgm:t>
    </dgm:pt>
    <dgm:pt modelId="{01230C63-6B8F-45E3-A582-4C66AB2F542D}" type="parTrans" cxnId="{7B16A9D6-37B4-4DBD-B04D-51BE46AEB58F}">
      <dgm:prSet/>
      <dgm:spPr/>
      <dgm:t>
        <a:bodyPr/>
        <a:lstStyle/>
        <a:p>
          <a:endParaRPr lang="zh-CN" altLang="en-US"/>
        </a:p>
      </dgm:t>
    </dgm:pt>
    <dgm:pt modelId="{87E8D6F3-3B2A-4401-954A-4CFB152DAC7C}" type="sibTrans" cxnId="{7B16A9D6-37B4-4DBD-B04D-51BE46AEB58F}">
      <dgm:prSet/>
      <dgm:spPr/>
      <dgm:t>
        <a:bodyPr/>
        <a:lstStyle/>
        <a:p>
          <a:endParaRPr lang="zh-CN" altLang="en-US"/>
        </a:p>
      </dgm:t>
    </dgm:pt>
    <dgm:pt modelId="{0D43D899-57D9-42D9-AE27-62F68C5A7EC1}">
      <dgm:prSet phldrT="[文本]" custT="1"/>
      <dgm:spPr/>
      <dgm:t>
        <a:bodyPr/>
        <a:lstStyle/>
        <a:p>
          <a:r>
            <a:rPr lang="en-US" altLang="zh-CN" sz="1400" b="1" dirty="0"/>
            <a:t>HDFS</a:t>
          </a:r>
          <a:endParaRPr lang="zh-CN" altLang="en-US" sz="1000" b="1" dirty="0"/>
        </a:p>
      </dgm:t>
    </dgm:pt>
    <dgm:pt modelId="{639B7612-2640-4B00-A1B2-3BF27B4709BB}" type="parTrans" cxnId="{6D64B425-E565-4021-B7C1-F008B6B89B7C}">
      <dgm:prSet/>
      <dgm:spPr/>
      <dgm:t>
        <a:bodyPr/>
        <a:lstStyle/>
        <a:p>
          <a:endParaRPr lang="zh-CN" altLang="en-US"/>
        </a:p>
      </dgm:t>
    </dgm:pt>
    <dgm:pt modelId="{D84E5B1D-C7C4-4351-B173-41B7CF0A0335}" type="sibTrans" cxnId="{6D64B425-E565-4021-B7C1-F008B6B89B7C}">
      <dgm:prSet/>
      <dgm:spPr/>
      <dgm:t>
        <a:bodyPr/>
        <a:lstStyle/>
        <a:p>
          <a:endParaRPr lang="zh-CN" altLang="en-US"/>
        </a:p>
      </dgm:t>
    </dgm:pt>
    <dgm:pt modelId="{4AF7B7F4-5FF4-4104-96A3-9D4B6C5449A9}">
      <dgm:prSet phldrT="[文本]" custT="1"/>
      <dgm:spPr/>
      <dgm:t>
        <a:bodyPr/>
        <a:lstStyle/>
        <a:p>
          <a:r>
            <a:rPr lang="en-US" altLang="zh-CN" sz="1400" b="1" dirty="0"/>
            <a:t>YARN</a:t>
          </a:r>
          <a:endParaRPr lang="zh-CN" altLang="en-US" sz="1000" b="1" dirty="0"/>
        </a:p>
      </dgm:t>
    </dgm:pt>
    <dgm:pt modelId="{9297F711-59A5-45EA-9FD6-F0A2F251D535}" type="parTrans" cxnId="{59DFC7B4-8558-4F26-A2B8-7AABBDEEE78D}">
      <dgm:prSet/>
      <dgm:spPr/>
      <dgm:t>
        <a:bodyPr/>
        <a:lstStyle/>
        <a:p>
          <a:endParaRPr lang="zh-CN" altLang="en-US"/>
        </a:p>
      </dgm:t>
    </dgm:pt>
    <dgm:pt modelId="{C3F3E924-B0DB-4FCF-853E-A316C323205B}" type="sibTrans" cxnId="{59DFC7B4-8558-4F26-A2B8-7AABBDEEE78D}">
      <dgm:prSet/>
      <dgm:spPr/>
      <dgm:t>
        <a:bodyPr/>
        <a:lstStyle/>
        <a:p>
          <a:endParaRPr lang="zh-CN" altLang="en-US"/>
        </a:p>
      </dgm:t>
    </dgm:pt>
    <dgm:pt modelId="{1B0FDBB9-FF20-4689-AC45-8CB421B329A7}">
      <dgm:prSet phldrT="[文本]" custT="1"/>
      <dgm:spPr/>
      <dgm:t>
        <a:bodyPr/>
        <a:lstStyle/>
        <a:p>
          <a:r>
            <a:rPr lang="en-US" altLang="zh-CN" sz="3200" b="1" dirty="0">
              <a:solidFill>
                <a:schemeClr val="bg1"/>
              </a:solidFill>
            </a:rPr>
            <a:t>Hadoop</a:t>
          </a:r>
          <a:endParaRPr lang="zh-CN" altLang="en-US" sz="3200" b="1" dirty="0">
            <a:solidFill>
              <a:schemeClr val="bg1"/>
            </a:solidFill>
          </a:endParaRPr>
        </a:p>
      </dgm:t>
    </dgm:pt>
    <dgm:pt modelId="{09F925D2-8DEB-4A5F-9A01-DD77831E172F}" type="parTrans" cxnId="{CA88C43B-434C-4072-A8B0-B981D983623A}">
      <dgm:prSet/>
      <dgm:spPr/>
      <dgm:t>
        <a:bodyPr/>
        <a:lstStyle/>
        <a:p>
          <a:endParaRPr lang="zh-CN" altLang="en-US"/>
        </a:p>
      </dgm:t>
    </dgm:pt>
    <dgm:pt modelId="{C0B06F85-788C-49E1-A10C-2073D4C6D7D2}" type="sibTrans" cxnId="{CA88C43B-434C-4072-A8B0-B981D983623A}">
      <dgm:prSet/>
      <dgm:spPr/>
      <dgm:t>
        <a:bodyPr/>
        <a:lstStyle/>
        <a:p>
          <a:endParaRPr lang="zh-CN" altLang="en-US"/>
        </a:p>
      </dgm:t>
    </dgm:pt>
    <dgm:pt modelId="{0520B5EB-E138-469C-8280-336FCC930855}" type="pres">
      <dgm:prSet presAssocID="{F9C4E1F0-2F79-4DE3-94AB-27B8137F2C68}" presName="Name0" presStyleCnt="0">
        <dgm:presLayoutVars>
          <dgm:chMax val="4"/>
          <dgm:resizeHandles val="exact"/>
        </dgm:presLayoutVars>
      </dgm:prSet>
      <dgm:spPr/>
    </dgm:pt>
    <dgm:pt modelId="{72C1E00C-6812-44D6-959B-D480E1AD3E5C}" type="pres">
      <dgm:prSet presAssocID="{F9C4E1F0-2F79-4DE3-94AB-27B8137F2C68}" presName="ellipse" presStyleLbl="trBgShp" presStyleIdx="0" presStyleCnt="1"/>
      <dgm:spPr/>
    </dgm:pt>
    <dgm:pt modelId="{C636C899-DC5F-4FD7-92F4-4FD8B000A266}" type="pres">
      <dgm:prSet presAssocID="{F9C4E1F0-2F79-4DE3-94AB-27B8137F2C68}" presName="arrow1" presStyleLbl="fgShp" presStyleIdx="0" presStyleCnt="1"/>
      <dgm:spPr/>
    </dgm:pt>
    <dgm:pt modelId="{EBE35153-6CE3-4805-97BD-B304506555DE}" type="pres">
      <dgm:prSet presAssocID="{F9C4E1F0-2F79-4DE3-94AB-27B8137F2C68}" presName="rectangle" presStyleLbl="revTx" presStyleIdx="0" presStyleCnt="1">
        <dgm:presLayoutVars>
          <dgm:bulletEnabled val="1"/>
        </dgm:presLayoutVars>
      </dgm:prSet>
      <dgm:spPr/>
    </dgm:pt>
    <dgm:pt modelId="{181730C1-5D4B-403B-B958-77ECACAE5543}" type="pres">
      <dgm:prSet presAssocID="{0D43D899-57D9-42D9-AE27-62F68C5A7EC1}" presName="item1" presStyleLbl="node1" presStyleIdx="0" presStyleCnt="3" custLinFactNeighborX="-4537" custLinFactNeighborY="11371">
        <dgm:presLayoutVars>
          <dgm:bulletEnabled val="1"/>
        </dgm:presLayoutVars>
      </dgm:prSet>
      <dgm:spPr/>
    </dgm:pt>
    <dgm:pt modelId="{3971E1CC-96E2-40BD-A21B-6476039A8C3D}" type="pres">
      <dgm:prSet presAssocID="{4AF7B7F4-5FF4-4104-96A3-9D4B6C5449A9}" presName="item2" presStyleLbl="node1" presStyleIdx="1" presStyleCnt="3">
        <dgm:presLayoutVars>
          <dgm:bulletEnabled val="1"/>
        </dgm:presLayoutVars>
      </dgm:prSet>
      <dgm:spPr/>
    </dgm:pt>
    <dgm:pt modelId="{23134127-D49C-4ED2-96B6-C88CCD258E2D}" type="pres">
      <dgm:prSet presAssocID="{1B0FDBB9-FF20-4689-AC45-8CB421B329A7}" presName="item3" presStyleLbl="node1" presStyleIdx="2" presStyleCnt="3">
        <dgm:presLayoutVars>
          <dgm:bulletEnabled val="1"/>
        </dgm:presLayoutVars>
      </dgm:prSet>
      <dgm:spPr/>
    </dgm:pt>
    <dgm:pt modelId="{614A2670-DAB2-42BF-A190-9BB959D93347}" type="pres">
      <dgm:prSet presAssocID="{F9C4E1F0-2F79-4DE3-94AB-27B8137F2C68}" presName="funnel" presStyleLbl="trAlignAcc1" presStyleIdx="0" presStyleCnt="1" custLinFactNeighborX="-108" custLinFactNeighborY="-229"/>
      <dgm:spPr/>
    </dgm:pt>
  </dgm:ptLst>
  <dgm:cxnLst>
    <dgm:cxn modelId="{6D64B425-E565-4021-B7C1-F008B6B89B7C}" srcId="{F9C4E1F0-2F79-4DE3-94AB-27B8137F2C68}" destId="{0D43D899-57D9-42D9-AE27-62F68C5A7EC1}" srcOrd="1" destOrd="0" parTransId="{639B7612-2640-4B00-A1B2-3BF27B4709BB}" sibTransId="{D84E5B1D-C7C4-4351-B173-41B7CF0A0335}"/>
    <dgm:cxn modelId="{CA88C43B-434C-4072-A8B0-B981D983623A}" srcId="{F9C4E1F0-2F79-4DE3-94AB-27B8137F2C68}" destId="{1B0FDBB9-FF20-4689-AC45-8CB421B329A7}" srcOrd="3" destOrd="0" parTransId="{09F925D2-8DEB-4A5F-9A01-DD77831E172F}" sibTransId="{C0B06F85-788C-49E1-A10C-2073D4C6D7D2}"/>
    <dgm:cxn modelId="{09C8273F-4AE8-4EAE-A24B-6FC1C212FA52}" type="presOf" srcId="{4AF7B7F4-5FF4-4104-96A3-9D4B6C5449A9}" destId="{181730C1-5D4B-403B-B958-77ECACAE5543}" srcOrd="0" destOrd="0" presId="urn:microsoft.com/office/officeart/2005/8/layout/funnel1"/>
    <dgm:cxn modelId="{27469B56-03DE-48C6-AF1F-9869EDC10879}" type="presOf" srcId="{1B0FDBB9-FF20-4689-AC45-8CB421B329A7}" destId="{EBE35153-6CE3-4805-97BD-B304506555DE}" srcOrd="0" destOrd="0" presId="urn:microsoft.com/office/officeart/2005/8/layout/funnel1"/>
    <dgm:cxn modelId="{75F1A298-F389-4CCD-B813-64AFD6E9152B}" type="presOf" srcId="{0D43D899-57D9-42D9-AE27-62F68C5A7EC1}" destId="{3971E1CC-96E2-40BD-A21B-6476039A8C3D}" srcOrd="0" destOrd="0" presId="urn:microsoft.com/office/officeart/2005/8/layout/funnel1"/>
    <dgm:cxn modelId="{59DFC7B4-8558-4F26-A2B8-7AABBDEEE78D}" srcId="{F9C4E1F0-2F79-4DE3-94AB-27B8137F2C68}" destId="{4AF7B7F4-5FF4-4104-96A3-9D4B6C5449A9}" srcOrd="2" destOrd="0" parTransId="{9297F711-59A5-45EA-9FD6-F0A2F251D535}" sibTransId="{C3F3E924-B0DB-4FCF-853E-A316C323205B}"/>
    <dgm:cxn modelId="{41E836CF-AEF2-471A-9774-01A690F73579}" type="presOf" srcId="{F9C4E1F0-2F79-4DE3-94AB-27B8137F2C68}" destId="{0520B5EB-E138-469C-8280-336FCC930855}" srcOrd="0" destOrd="0" presId="urn:microsoft.com/office/officeart/2005/8/layout/funnel1"/>
    <dgm:cxn modelId="{7B16A9D6-37B4-4DBD-B04D-51BE46AEB58F}" srcId="{F9C4E1F0-2F79-4DE3-94AB-27B8137F2C68}" destId="{69D77B40-BDBA-4F0D-BB8B-AC60B73094BD}" srcOrd="0" destOrd="0" parTransId="{01230C63-6B8F-45E3-A582-4C66AB2F542D}" sibTransId="{87E8D6F3-3B2A-4401-954A-4CFB152DAC7C}"/>
    <dgm:cxn modelId="{5443FDE5-866B-4BCB-A58C-FEF38D71787D}" type="presOf" srcId="{69D77B40-BDBA-4F0D-BB8B-AC60B73094BD}" destId="{23134127-D49C-4ED2-96B6-C88CCD258E2D}" srcOrd="0" destOrd="0" presId="urn:microsoft.com/office/officeart/2005/8/layout/funnel1"/>
    <dgm:cxn modelId="{C6913751-71EE-4918-B6FE-42EDCD5CA420}" type="presParOf" srcId="{0520B5EB-E138-469C-8280-336FCC930855}" destId="{72C1E00C-6812-44D6-959B-D480E1AD3E5C}" srcOrd="0" destOrd="0" presId="urn:microsoft.com/office/officeart/2005/8/layout/funnel1"/>
    <dgm:cxn modelId="{71A40489-3E87-4652-B6A7-DE750DC44DAC}" type="presParOf" srcId="{0520B5EB-E138-469C-8280-336FCC930855}" destId="{C636C899-DC5F-4FD7-92F4-4FD8B000A266}" srcOrd="1" destOrd="0" presId="urn:microsoft.com/office/officeart/2005/8/layout/funnel1"/>
    <dgm:cxn modelId="{C80A8638-D61C-4051-97E3-742F93E0AF83}" type="presParOf" srcId="{0520B5EB-E138-469C-8280-336FCC930855}" destId="{EBE35153-6CE3-4805-97BD-B304506555DE}" srcOrd="2" destOrd="0" presId="urn:microsoft.com/office/officeart/2005/8/layout/funnel1"/>
    <dgm:cxn modelId="{7280248A-6831-4C37-A3BC-AB8E04DFB5FC}" type="presParOf" srcId="{0520B5EB-E138-469C-8280-336FCC930855}" destId="{181730C1-5D4B-403B-B958-77ECACAE5543}" srcOrd="3" destOrd="0" presId="urn:microsoft.com/office/officeart/2005/8/layout/funnel1"/>
    <dgm:cxn modelId="{264DAD5B-0773-432A-B9A7-847DA4D9A3C6}" type="presParOf" srcId="{0520B5EB-E138-469C-8280-336FCC930855}" destId="{3971E1CC-96E2-40BD-A21B-6476039A8C3D}" srcOrd="4" destOrd="0" presId="urn:microsoft.com/office/officeart/2005/8/layout/funnel1"/>
    <dgm:cxn modelId="{6AFCE48F-032F-4B96-86D5-810490FDBEB0}" type="presParOf" srcId="{0520B5EB-E138-469C-8280-336FCC930855}" destId="{23134127-D49C-4ED2-96B6-C88CCD258E2D}" srcOrd="5" destOrd="0" presId="urn:microsoft.com/office/officeart/2005/8/layout/funnel1"/>
    <dgm:cxn modelId="{0B7CA69E-96B6-4678-8E44-AC4E0D5FC224}" type="presParOf" srcId="{0520B5EB-E138-469C-8280-336FCC930855}" destId="{614A2670-DAB2-42BF-A190-9BB959D9334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2DBF4-59AD-4C86-BB15-4F7CFF42DF92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3667B67-0033-4751-AEAF-2CD0649B7696}">
      <dgm:prSet phldrT="[文本]"/>
      <dgm:spPr/>
      <dgm:t>
        <a:bodyPr/>
        <a:lstStyle/>
        <a:p>
          <a:r>
            <a:rPr lang="zh-CN" altLang="en-US" dirty="0"/>
            <a:t>阿里云</a:t>
          </a:r>
        </a:p>
      </dgm:t>
    </dgm:pt>
    <dgm:pt modelId="{A7537892-979C-4E49-B261-03533AA4ABC9}" type="parTrans" cxnId="{8A975F3F-982A-4416-8ECB-4949ACCD6217}">
      <dgm:prSet/>
      <dgm:spPr/>
      <dgm:t>
        <a:bodyPr/>
        <a:lstStyle/>
        <a:p>
          <a:endParaRPr lang="zh-CN" altLang="en-US"/>
        </a:p>
      </dgm:t>
    </dgm:pt>
    <dgm:pt modelId="{5F8F635B-39D9-4001-9915-C7A1FA92EA7B}" type="sibTrans" cxnId="{8A975F3F-982A-4416-8ECB-4949ACCD6217}">
      <dgm:prSet/>
      <dgm:spPr/>
      <dgm:t>
        <a:bodyPr/>
        <a:lstStyle/>
        <a:p>
          <a:endParaRPr lang="zh-CN" altLang="en-US"/>
        </a:p>
      </dgm:t>
    </dgm:pt>
    <dgm:pt modelId="{BB9CC801-C1B3-4303-AEEB-6107DAF22555}">
      <dgm:prSet phldrT="[文本]"/>
      <dgm:spPr/>
      <dgm:t>
        <a:bodyPr/>
        <a:lstStyle/>
        <a:p>
          <a:r>
            <a:rPr lang="zh-CN" altLang="en-US" dirty="0"/>
            <a:t>腾讯云</a:t>
          </a:r>
        </a:p>
      </dgm:t>
    </dgm:pt>
    <dgm:pt modelId="{63AB8A66-66C3-4125-8C4D-49FCAEFB8469}" type="parTrans" cxnId="{82301821-A99C-47D8-A99E-BA7F5278E982}">
      <dgm:prSet/>
      <dgm:spPr/>
      <dgm:t>
        <a:bodyPr/>
        <a:lstStyle/>
        <a:p>
          <a:endParaRPr lang="zh-CN" altLang="en-US"/>
        </a:p>
      </dgm:t>
    </dgm:pt>
    <dgm:pt modelId="{DA1FAFA0-30A0-46DB-BDD2-4D5EFCA32E61}" type="sibTrans" cxnId="{82301821-A99C-47D8-A99E-BA7F5278E982}">
      <dgm:prSet/>
      <dgm:spPr/>
      <dgm:t>
        <a:bodyPr/>
        <a:lstStyle/>
        <a:p>
          <a:endParaRPr lang="zh-CN" altLang="en-US"/>
        </a:p>
      </dgm:t>
    </dgm:pt>
    <dgm:pt modelId="{35E50294-37EF-405A-94AB-2B6EA048CF8E}" type="pres">
      <dgm:prSet presAssocID="{0E32DBF4-59AD-4C86-BB15-4F7CFF42DF92}" presName="compositeShape" presStyleCnt="0">
        <dgm:presLayoutVars>
          <dgm:chMax val="2"/>
          <dgm:dir/>
          <dgm:resizeHandles val="exact"/>
        </dgm:presLayoutVars>
      </dgm:prSet>
      <dgm:spPr/>
    </dgm:pt>
    <dgm:pt modelId="{1A0F510F-AED4-4C11-8063-CF2F2536DF1E}" type="pres">
      <dgm:prSet presAssocID="{0E32DBF4-59AD-4C86-BB15-4F7CFF42DF92}" presName="ribbon" presStyleLbl="node1" presStyleIdx="0" presStyleCnt="1"/>
      <dgm:spPr/>
    </dgm:pt>
    <dgm:pt modelId="{F8F3FDCB-60D6-4E45-AE0F-FE942521646D}" type="pres">
      <dgm:prSet presAssocID="{0E32DBF4-59AD-4C86-BB15-4F7CFF42DF9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1F317224-39DC-4CBE-BE96-6D1458556EE7}" type="pres">
      <dgm:prSet presAssocID="{0E32DBF4-59AD-4C86-BB15-4F7CFF42DF9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2301821-A99C-47D8-A99E-BA7F5278E982}" srcId="{0E32DBF4-59AD-4C86-BB15-4F7CFF42DF92}" destId="{BB9CC801-C1B3-4303-AEEB-6107DAF22555}" srcOrd="1" destOrd="0" parTransId="{63AB8A66-66C3-4125-8C4D-49FCAEFB8469}" sibTransId="{DA1FAFA0-30A0-46DB-BDD2-4D5EFCA32E61}"/>
    <dgm:cxn modelId="{62E15130-B41E-47BA-874D-F90F220C2347}" type="presOf" srcId="{0E32DBF4-59AD-4C86-BB15-4F7CFF42DF92}" destId="{35E50294-37EF-405A-94AB-2B6EA048CF8E}" srcOrd="0" destOrd="0" presId="urn:microsoft.com/office/officeart/2005/8/layout/arrow6"/>
    <dgm:cxn modelId="{8A975F3F-982A-4416-8ECB-4949ACCD6217}" srcId="{0E32DBF4-59AD-4C86-BB15-4F7CFF42DF92}" destId="{43667B67-0033-4751-AEAF-2CD0649B7696}" srcOrd="0" destOrd="0" parTransId="{A7537892-979C-4E49-B261-03533AA4ABC9}" sibTransId="{5F8F635B-39D9-4001-9915-C7A1FA92EA7B}"/>
    <dgm:cxn modelId="{62C1E3A8-29F5-4B5D-A4CD-120631AEC476}" type="presOf" srcId="{BB9CC801-C1B3-4303-AEEB-6107DAF22555}" destId="{1F317224-39DC-4CBE-BE96-6D1458556EE7}" srcOrd="0" destOrd="0" presId="urn:microsoft.com/office/officeart/2005/8/layout/arrow6"/>
    <dgm:cxn modelId="{3F489DAA-8ABB-49A6-8946-18E83A9E8CFF}" type="presOf" srcId="{43667B67-0033-4751-AEAF-2CD0649B7696}" destId="{F8F3FDCB-60D6-4E45-AE0F-FE942521646D}" srcOrd="0" destOrd="0" presId="urn:microsoft.com/office/officeart/2005/8/layout/arrow6"/>
    <dgm:cxn modelId="{DB408012-F5C5-4CFF-AB3B-066825993F81}" type="presParOf" srcId="{35E50294-37EF-405A-94AB-2B6EA048CF8E}" destId="{1A0F510F-AED4-4C11-8063-CF2F2536DF1E}" srcOrd="0" destOrd="0" presId="urn:microsoft.com/office/officeart/2005/8/layout/arrow6"/>
    <dgm:cxn modelId="{777A4759-DAC7-4078-AF87-5D2C635C3426}" type="presParOf" srcId="{35E50294-37EF-405A-94AB-2B6EA048CF8E}" destId="{F8F3FDCB-60D6-4E45-AE0F-FE942521646D}" srcOrd="1" destOrd="0" presId="urn:microsoft.com/office/officeart/2005/8/layout/arrow6"/>
    <dgm:cxn modelId="{6E018EFF-98C8-4BF6-A84C-E7077135CAFD}" type="presParOf" srcId="{35E50294-37EF-405A-94AB-2B6EA048CF8E}" destId="{1F317224-39DC-4CBE-BE96-6D1458556EE7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1E00C-6812-44D6-959B-D480E1AD3E5C}">
      <dsp:nvSpPr>
        <dsp:cNvPr id="0" name=""/>
        <dsp:cNvSpPr/>
      </dsp:nvSpPr>
      <dsp:spPr>
        <a:xfrm>
          <a:off x="1774171" y="166454"/>
          <a:ext cx="3303473" cy="114725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6C899-DC5F-4FD7-92F4-4FD8B000A266}">
      <dsp:nvSpPr>
        <dsp:cNvPr id="0" name=""/>
        <dsp:cNvSpPr/>
      </dsp:nvSpPr>
      <dsp:spPr>
        <a:xfrm>
          <a:off x="3110926" y="2975687"/>
          <a:ext cx="640208" cy="40973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E35153-6CE3-4805-97BD-B304506555DE}">
      <dsp:nvSpPr>
        <dsp:cNvPr id="0" name=""/>
        <dsp:cNvSpPr/>
      </dsp:nvSpPr>
      <dsp:spPr>
        <a:xfrm>
          <a:off x="1894531" y="3303473"/>
          <a:ext cx="3072999" cy="768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chemeClr val="bg1"/>
              </a:solidFill>
            </a:rPr>
            <a:t>Hadoop</a:t>
          </a:r>
          <a:endParaRPr lang="zh-CN" altLang="en-US" sz="3200" b="1" kern="1200" dirty="0">
            <a:solidFill>
              <a:schemeClr val="bg1"/>
            </a:solidFill>
          </a:endParaRPr>
        </a:p>
      </dsp:txBody>
      <dsp:txXfrm>
        <a:off x="1894531" y="3303473"/>
        <a:ext cx="3072999" cy="768249"/>
      </dsp:txXfrm>
    </dsp:sp>
    <dsp:sp modelId="{181730C1-5D4B-403B-B958-77ECACAE5543}">
      <dsp:nvSpPr>
        <dsp:cNvPr id="0" name=""/>
        <dsp:cNvSpPr/>
      </dsp:nvSpPr>
      <dsp:spPr>
        <a:xfrm>
          <a:off x="2922919" y="1533348"/>
          <a:ext cx="1152374" cy="11523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HBASE</a:t>
          </a:r>
          <a:endParaRPr lang="zh-CN" altLang="en-US" sz="1000" b="1" kern="1200" dirty="0"/>
        </a:p>
      </dsp:txBody>
      <dsp:txXfrm>
        <a:off x="3091680" y="1702109"/>
        <a:ext cx="814852" cy="814852"/>
      </dsp:txXfrm>
    </dsp:sp>
    <dsp:sp modelId="{3971E1CC-96E2-40BD-A21B-6476039A8C3D}">
      <dsp:nvSpPr>
        <dsp:cNvPr id="0" name=""/>
        <dsp:cNvSpPr/>
      </dsp:nvSpPr>
      <dsp:spPr>
        <a:xfrm>
          <a:off x="2150614" y="537774"/>
          <a:ext cx="1152374" cy="11523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HDFS</a:t>
          </a:r>
          <a:endParaRPr lang="zh-CN" altLang="en-US" sz="1000" b="1" kern="1200" dirty="0"/>
        </a:p>
      </dsp:txBody>
      <dsp:txXfrm>
        <a:off x="2319375" y="706535"/>
        <a:ext cx="814852" cy="814852"/>
      </dsp:txXfrm>
    </dsp:sp>
    <dsp:sp modelId="{23134127-D49C-4ED2-96B6-C88CCD258E2D}">
      <dsp:nvSpPr>
        <dsp:cNvPr id="0" name=""/>
        <dsp:cNvSpPr/>
      </dsp:nvSpPr>
      <dsp:spPr>
        <a:xfrm>
          <a:off x="3328597" y="259156"/>
          <a:ext cx="1152374" cy="11523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/>
            <a:t>MapReduce</a:t>
          </a:r>
          <a:endParaRPr lang="zh-CN" altLang="en-US" sz="1000" b="1" kern="1200" dirty="0"/>
        </a:p>
      </dsp:txBody>
      <dsp:txXfrm>
        <a:off x="3497358" y="427917"/>
        <a:ext cx="814852" cy="814852"/>
      </dsp:txXfrm>
    </dsp:sp>
    <dsp:sp modelId="{614A2670-DAB2-42BF-A190-9BB959D93347}">
      <dsp:nvSpPr>
        <dsp:cNvPr id="0" name=""/>
        <dsp:cNvSpPr/>
      </dsp:nvSpPr>
      <dsp:spPr>
        <a:xfrm>
          <a:off x="1625075" y="19040"/>
          <a:ext cx="3585165" cy="286813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1E00C-6812-44D6-959B-D480E1AD3E5C}">
      <dsp:nvSpPr>
        <dsp:cNvPr id="0" name=""/>
        <dsp:cNvSpPr/>
      </dsp:nvSpPr>
      <dsp:spPr>
        <a:xfrm>
          <a:off x="1766197" y="166776"/>
          <a:ext cx="3309877" cy="114947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6C899-DC5F-4FD7-92F4-4FD8B000A266}">
      <dsp:nvSpPr>
        <dsp:cNvPr id="0" name=""/>
        <dsp:cNvSpPr/>
      </dsp:nvSpPr>
      <dsp:spPr>
        <a:xfrm>
          <a:off x="3105543" y="2981455"/>
          <a:ext cx="641449" cy="41052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E35153-6CE3-4805-97BD-B304506555DE}">
      <dsp:nvSpPr>
        <dsp:cNvPr id="0" name=""/>
        <dsp:cNvSpPr/>
      </dsp:nvSpPr>
      <dsp:spPr>
        <a:xfrm>
          <a:off x="1886790" y="3309877"/>
          <a:ext cx="3078956" cy="76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dirty="0">
              <a:solidFill>
                <a:schemeClr val="bg1"/>
              </a:solidFill>
            </a:rPr>
            <a:t>Hadoop</a:t>
          </a:r>
          <a:endParaRPr lang="zh-CN" altLang="en-US" sz="3200" b="1" kern="1200" dirty="0">
            <a:solidFill>
              <a:schemeClr val="bg1"/>
            </a:solidFill>
          </a:endParaRPr>
        </a:p>
      </dsp:txBody>
      <dsp:txXfrm>
        <a:off x="1886790" y="3309877"/>
        <a:ext cx="3078956" cy="769739"/>
      </dsp:txXfrm>
    </dsp:sp>
    <dsp:sp modelId="{181730C1-5D4B-403B-B958-77ECACAE5543}">
      <dsp:nvSpPr>
        <dsp:cNvPr id="0" name=""/>
        <dsp:cNvSpPr/>
      </dsp:nvSpPr>
      <dsp:spPr>
        <a:xfrm>
          <a:off x="2917172" y="1536320"/>
          <a:ext cx="1154608" cy="11546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YARN</a:t>
          </a:r>
          <a:endParaRPr lang="zh-CN" altLang="en-US" sz="1000" b="1" kern="1200" dirty="0"/>
        </a:p>
      </dsp:txBody>
      <dsp:txXfrm>
        <a:off x="3086260" y="1705408"/>
        <a:ext cx="816432" cy="816432"/>
      </dsp:txXfrm>
    </dsp:sp>
    <dsp:sp modelId="{3971E1CC-96E2-40BD-A21B-6476039A8C3D}">
      <dsp:nvSpPr>
        <dsp:cNvPr id="0" name=""/>
        <dsp:cNvSpPr/>
      </dsp:nvSpPr>
      <dsp:spPr>
        <a:xfrm>
          <a:off x="2143370" y="538817"/>
          <a:ext cx="1154608" cy="11546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HDFS</a:t>
          </a:r>
          <a:endParaRPr lang="zh-CN" altLang="en-US" sz="1000" b="1" kern="1200" dirty="0"/>
        </a:p>
      </dsp:txBody>
      <dsp:txXfrm>
        <a:off x="2312458" y="707905"/>
        <a:ext cx="816432" cy="816432"/>
      </dsp:txXfrm>
    </dsp:sp>
    <dsp:sp modelId="{23134127-D49C-4ED2-96B6-C88CCD258E2D}">
      <dsp:nvSpPr>
        <dsp:cNvPr id="0" name=""/>
        <dsp:cNvSpPr/>
      </dsp:nvSpPr>
      <dsp:spPr>
        <a:xfrm>
          <a:off x="3323636" y="259658"/>
          <a:ext cx="1154608" cy="115460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b="1" kern="1200" dirty="0"/>
            <a:t>MapReduce</a:t>
          </a:r>
          <a:endParaRPr lang="zh-CN" altLang="en-US" sz="1000" b="1" kern="1200" dirty="0"/>
        </a:p>
      </dsp:txBody>
      <dsp:txXfrm>
        <a:off x="3492724" y="428746"/>
        <a:ext cx="816432" cy="816432"/>
      </dsp:txXfrm>
    </dsp:sp>
    <dsp:sp modelId="{614A2670-DAB2-42BF-A190-9BB959D93347}">
      <dsp:nvSpPr>
        <dsp:cNvPr id="0" name=""/>
        <dsp:cNvSpPr/>
      </dsp:nvSpPr>
      <dsp:spPr>
        <a:xfrm>
          <a:off x="1626331" y="19077"/>
          <a:ext cx="3592115" cy="287369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F510F-AED4-4C11-8063-CF2F2536DF1E}">
      <dsp:nvSpPr>
        <dsp:cNvPr id="0" name=""/>
        <dsp:cNvSpPr/>
      </dsp:nvSpPr>
      <dsp:spPr>
        <a:xfrm>
          <a:off x="0" y="571248"/>
          <a:ext cx="4968149" cy="198725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3FDCB-60D6-4E45-AE0F-FE942521646D}">
      <dsp:nvSpPr>
        <dsp:cNvPr id="0" name=""/>
        <dsp:cNvSpPr/>
      </dsp:nvSpPr>
      <dsp:spPr>
        <a:xfrm>
          <a:off x="596177" y="919018"/>
          <a:ext cx="1639489" cy="9737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4460" rIns="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阿里云</a:t>
          </a:r>
        </a:p>
      </dsp:txBody>
      <dsp:txXfrm>
        <a:off x="596177" y="919018"/>
        <a:ext cx="1639489" cy="973757"/>
      </dsp:txXfrm>
    </dsp:sp>
    <dsp:sp modelId="{1F317224-39DC-4CBE-BE96-6D1458556EE7}">
      <dsp:nvSpPr>
        <dsp:cNvPr id="0" name=""/>
        <dsp:cNvSpPr/>
      </dsp:nvSpPr>
      <dsp:spPr>
        <a:xfrm>
          <a:off x="2484074" y="1236980"/>
          <a:ext cx="1937578" cy="9737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4460" rIns="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腾讯云</a:t>
          </a:r>
        </a:p>
      </dsp:txBody>
      <dsp:txXfrm>
        <a:off x="2484074" y="1236980"/>
        <a:ext cx="1937578" cy="973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478EE-B39A-254C-A25B-57843858EF10}" type="datetimeFigureOut">
              <a:t>2020/2/9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EB9F8-91C3-7548-87A2-7FA8C4519D7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935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A09DD-9817-42D4-ADB3-40EE07C64350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BB37BA-0AB3-4D4A-B865-6E343397AD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544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662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327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6989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2651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8315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3978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99640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5302" algn="l" defTabSz="13713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31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151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34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910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118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199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460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296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43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403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78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3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56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04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034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34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277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BB37BA-0AB3-4D4A-B865-6E343397AD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94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8A948-9DDE-4D71-BE98-DB3674A985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17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8A948-9DDE-4D71-BE98-DB3674A985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081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998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88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8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356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2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8288000" cy="102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51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2177411" y="3216101"/>
            <a:ext cx="2236881" cy="2237226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076176" y="5931313"/>
            <a:ext cx="2236881" cy="2237226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9974942" y="3216101"/>
            <a:ext cx="2236881" cy="2237226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13873709" y="5931313"/>
            <a:ext cx="2236881" cy="2237226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970210" y="3332025"/>
            <a:ext cx="4154490" cy="226835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7070223" y="3332025"/>
            <a:ext cx="4154490" cy="226835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12170237" y="3332025"/>
            <a:ext cx="4154490" cy="226835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0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519988" y="4079712"/>
            <a:ext cx="3233739" cy="3231856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9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85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8288000" cy="102885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79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8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1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3043707"/>
            <a:ext cx="8920163" cy="6411315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7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748848" y="3287360"/>
            <a:ext cx="2783249" cy="4973496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35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552700" y="3282052"/>
            <a:ext cx="2352675" cy="2353038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7939088" y="3282052"/>
            <a:ext cx="2350296" cy="2353038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13382625" y="3282052"/>
            <a:ext cx="2352675" cy="2353038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4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404938" y="5692068"/>
            <a:ext cx="4429125" cy="3215184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12465847" y="2429252"/>
            <a:ext cx="4262438" cy="3215184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80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2086866" y="3314816"/>
            <a:ext cx="6513711" cy="3681463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21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87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2487842" y="9819653"/>
            <a:ext cx="11627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5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5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5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8588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8288000" cy="1028858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523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5950187" y="444529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66847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304862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2775300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4453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6395461" y="4689271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8261285" y="4842826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9750132" y="4842826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11536392" y="4842826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13647044" y="3728250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13154739" y="4255141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8288000" cy="1028700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020699" y="443391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3898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375374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2845812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01504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6465973" y="4677895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8331797" y="4831450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9820644" y="4831450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11606904" y="4831450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3717556" y="3716874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13225251" y="4243765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447800" y="2421969"/>
            <a:ext cx="15068550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800" dirty="0">
                <a:solidFill>
                  <a:schemeClr val="bg1"/>
                </a:solidFill>
                <a:latin typeface="+mn-ea"/>
              </a:rPr>
              <a:t>第一章 </a:t>
            </a:r>
            <a:r>
              <a:rPr lang="en-US" altLang="zh-CN" sz="88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8800" dirty="0">
                <a:solidFill>
                  <a:schemeClr val="bg1"/>
                </a:solidFill>
                <a:latin typeface="+mn-ea"/>
              </a:rPr>
              <a:t>概述与安装</a:t>
            </a:r>
            <a:endParaRPr sz="8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49567" y="5273403"/>
            <a:ext cx="358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主讲人：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Josh</a:t>
            </a:r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菱形 6"/>
          <p:cNvSpPr/>
          <p:nvPr/>
        </p:nvSpPr>
        <p:spPr>
          <a:xfrm>
            <a:off x="5092085" y="1526068"/>
            <a:ext cx="8128001" cy="8128001"/>
          </a:xfrm>
          <a:prstGeom prst="diamond">
            <a:avLst/>
          </a:prstGeom>
          <a:solidFill>
            <a:schemeClr val="bg1">
              <a:alpha val="2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矩形 17"/>
          <p:cNvSpPr/>
          <p:nvPr/>
        </p:nvSpPr>
        <p:spPr>
          <a:xfrm>
            <a:off x="2151905" y="3004116"/>
            <a:ext cx="6817532" cy="311727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342731" y="6447490"/>
            <a:ext cx="6817532" cy="3117272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97603" y="3454625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私有云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99470" y="6845605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公有云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5" r="373" b="20662"/>
          <a:stretch/>
        </p:blipFill>
        <p:spPr>
          <a:xfrm>
            <a:off x="9342731" y="3000374"/>
            <a:ext cx="6830719" cy="3121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21" y="6447487"/>
            <a:ext cx="6827107" cy="3117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488643" y="4245310"/>
            <a:ext cx="5145759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数据中心部署在企业内部，由企业自行管理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9718005" y="7278941"/>
            <a:ext cx="60653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数据中心由第三方云计算供应商提供。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企业将自己的软件及服务部属在供应商提供的数据中心，并且支付一定的租金。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Windows Azure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正是这样一个公共云平台。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38732" y="1685446"/>
            <a:ext cx="327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云计算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20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441643" y="2337154"/>
            <a:ext cx="3262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部署方式有两种：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" name="流程图: 排序 1"/>
          <p:cNvSpPr/>
          <p:nvPr/>
        </p:nvSpPr>
        <p:spPr>
          <a:xfrm>
            <a:off x="2345380" y="3512411"/>
            <a:ext cx="312095" cy="449828"/>
          </a:xfrm>
          <a:prstGeom prst="flowChartSor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排序 21"/>
          <p:cNvSpPr/>
          <p:nvPr/>
        </p:nvSpPr>
        <p:spPr>
          <a:xfrm>
            <a:off x="9565053" y="6851615"/>
            <a:ext cx="312095" cy="449828"/>
          </a:xfrm>
          <a:prstGeom prst="flowChartSor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28" grpId="0"/>
      <p:bldP spid="31" grpId="0"/>
      <p:bldP spid="15" grpId="0"/>
      <p:bldP spid="16" grpId="0"/>
      <p:bldP spid="17" grpId="0"/>
      <p:bldP spid="21" grpId="0"/>
      <p:bldP spid="2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8085596" y="3254542"/>
            <a:ext cx="2759100" cy="1909377"/>
            <a:chOff x="5456437" y="1541462"/>
            <a:chExt cx="1839400" cy="1272918"/>
          </a:xfrm>
        </p:grpSpPr>
        <p:grpSp>
          <p:nvGrpSpPr>
            <p:cNvPr id="79" name="组合 78"/>
            <p:cNvGrpSpPr/>
            <p:nvPr/>
          </p:nvGrpSpPr>
          <p:grpSpPr>
            <a:xfrm>
              <a:off x="5456437" y="1541462"/>
              <a:ext cx="1839400" cy="1272918"/>
              <a:chOff x="5456437" y="1541462"/>
              <a:chExt cx="1839400" cy="1272918"/>
            </a:xfrm>
          </p:grpSpPr>
          <p:sp>
            <p:nvSpPr>
              <p:cNvPr id="81" name="Freeform 125"/>
              <p:cNvSpPr/>
              <p:nvPr/>
            </p:nvSpPr>
            <p:spPr bwMode="auto">
              <a:xfrm>
                <a:off x="5456437" y="1541462"/>
                <a:ext cx="1839400" cy="1272918"/>
              </a:xfrm>
              <a:custGeom>
                <a:avLst/>
                <a:gdLst>
                  <a:gd name="T0" fmla="*/ 63 w 116"/>
                  <a:gd name="T1" fmla="*/ 73 h 80"/>
                  <a:gd name="T2" fmla="*/ 116 w 116"/>
                  <a:gd name="T3" fmla="*/ 40 h 80"/>
                  <a:gd name="T4" fmla="*/ 63 w 116"/>
                  <a:gd name="T5" fmla="*/ 8 h 80"/>
                  <a:gd name="T6" fmla="*/ 58 w 116"/>
                  <a:gd name="T7" fmla="*/ 4 h 80"/>
                  <a:gd name="T8" fmla="*/ 40 w 116"/>
                  <a:gd name="T9" fmla="*/ 0 h 80"/>
                  <a:gd name="T10" fmla="*/ 0 w 116"/>
                  <a:gd name="T11" fmla="*/ 40 h 80"/>
                  <a:gd name="T12" fmla="*/ 40 w 116"/>
                  <a:gd name="T13" fmla="*/ 80 h 80"/>
                  <a:gd name="T14" fmla="*/ 58 w 116"/>
                  <a:gd name="T15" fmla="*/ 76 h 80"/>
                  <a:gd name="T16" fmla="*/ 63 w 116"/>
                  <a:gd name="T17" fmla="*/ 7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80">
                    <a:moveTo>
                      <a:pt x="63" y="73"/>
                    </a:moveTo>
                    <a:cubicBezTo>
                      <a:pt x="116" y="40"/>
                      <a:pt x="116" y="40"/>
                      <a:pt x="116" y="40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3" y="2"/>
                      <a:pt x="47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47" y="80"/>
                      <a:pt x="53" y="79"/>
                      <a:pt x="58" y="76"/>
                    </a:cubicBezTo>
                    <a:lnTo>
                      <a:pt x="63" y="73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zh-CN" altLang="en-US" sz="4050" dirty="0">
                  <a:latin typeface="+mn-ea"/>
                </a:endParaRPr>
              </a:p>
            </p:txBody>
          </p:sp>
          <p:sp>
            <p:nvSpPr>
              <p:cNvPr id="82" name="Freeform 126"/>
              <p:cNvSpPr/>
              <p:nvPr/>
            </p:nvSpPr>
            <p:spPr bwMode="auto">
              <a:xfrm>
                <a:off x="5573242" y="1648094"/>
                <a:ext cx="1559491" cy="1059654"/>
              </a:xfrm>
              <a:custGeom>
                <a:avLst/>
                <a:gdLst>
                  <a:gd name="T0" fmla="*/ 98 w 98"/>
                  <a:gd name="T1" fmla="*/ 33 h 67"/>
                  <a:gd name="T2" fmla="*/ 49 w 98"/>
                  <a:gd name="T3" fmla="*/ 3 h 67"/>
                  <a:gd name="T4" fmla="*/ 34 w 98"/>
                  <a:gd name="T5" fmla="*/ 0 h 67"/>
                  <a:gd name="T6" fmla="*/ 0 w 98"/>
                  <a:gd name="T7" fmla="*/ 33 h 67"/>
                  <a:gd name="T8" fmla="*/ 34 w 98"/>
                  <a:gd name="T9" fmla="*/ 67 h 67"/>
                  <a:gd name="T10" fmla="*/ 49 w 98"/>
                  <a:gd name="T11" fmla="*/ 64 h 67"/>
                  <a:gd name="T12" fmla="*/ 98 w 98"/>
                  <a:gd name="T13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7">
                    <a:moveTo>
                      <a:pt x="98" y="33"/>
                    </a:moveTo>
                    <a:cubicBezTo>
                      <a:pt x="49" y="3"/>
                      <a:pt x="49" y="3"/>
                      <a:pt x="49" y="3"/>
                    </a:cubicBezTo>
                    <a:cubicBezTo>
                      <a:pt x="44" y="1"/>
                      <a:pt x="39" y="0"/>
                      <a:pt x="34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52"/>
                      <a:pt x="15" y="67"/>
                      <a:pt x="34" y="67"/>
                    </a:cubicBezTo>
                    <a:cubicBezTo>
                      <a:pt x="39" y="67"/>
                      <a:pt x="44" y="66"/>
                      <a:pt x="49" y="64"/>
                    </a:cubicBezTo>
                    <a:lnTo>
                      <a:pt x="98" y="33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zh-CN" altLang="en-US" sz="4050" dirty="0">
                  <a:latin typeface="+mn-ea"/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5694521" y="1762423"/>
              <a:ext cx="93486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zh-CN" altLang="en-US" sz="7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9093077" y="5238983"/>
            <a:ext cx="1929371" cy="2759100"/>
            <a:chOff x="6376138" y="2731074"/>
            <a:chExt cx="1286247" cy="1839400"/>
          </a:xfrm>
        </p:grpSpPr>
        <p:grpSp>
          <p:nvGrpSpPr>
            <p:cNvPr id="84" name="组合 83"/>
            <p:cNvGrpSpPr/>
            <p:nvPr/>
          </p:nvGrpSpPr>
          <p:grpSpPr>
            <a:xfrm>
              <a:off x="6376138" y="2731074"/>
              <a:ext cx="1286247" cy="1839400"/>
              <a:chOff x="6376138" y="2731074"/>
              <a:chExt cx="1286247" cy="1839400"/>
            </a:xfrm>
          </p:grpSpPr>
          <p:sp>
            <p:nvSpPr>
              <p:cNvPr id="86" name="Freeform 129"/>
              <p:cNvSpPr/>
              <p:nvPr/>
            </p:nvSpPr>
            <p:spPr bwMode="auto">
              <a:xfrm>
                <a:off x="6376138" y="2731074"/>
                <a:ext cx="1286247" cy="1839400"/>
              </a:xfrm>
              <a:custGeom>
                <a:avLst/>
                <a:gdLst>
                  <a:gd name="T0" fmla="*/ 8 w 81"/>
                  <a:gd name="T1" fmla="*/ 64 h 116"/>
                  <a:gd name="T2" fmla="*/ 41 w 81"/>
                  <a:gd name="T3" fmla="*/ 116 h 116"/>
                  <a:gd name="T4" fmla="*/ 73 w 81"/>
                  <a:gd name="T5" fmla="*/ 64 h 116"/>
                  <a:gd name="T6" fmla="*/ 76 w 81"/>
                  <a:gd name="T7" fmla="*/ 58 h 116"/>
                  <a:gd name="T8" fmla="*/ 81 w 81"/>
                  <a:gd name="T9" fmla="*/ 40 h 116"/>
                  <a:gd name="T10" fmla="*/ 41 w 81"/>
                  <a:gd name="T11" fmla="*/ 0 h 116"/>
                  <a:gd name="T12" fmla="*/ 0 w 81"/>
                  <a:gd name="T13" fmla="*/ 40 h 116"/>
                  <a:gd name="T14" fmla="*/ 5 w 81"/>
                  <a:gd name="T15" fmla="*/ 58 h 116"/>
                  <a:gd name="T16" fmla="*/ 8 w 81"/>
                  <a:gd name="T17" fmla="*/ 6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1" h="116">
                    <a:moveTo>
                      <a:pt x="8" y="64"/>
                    </a:moveTo>
                    <a:cubicBezTo>
                      <a:pt x="41" y="116"/>
                      <a:pt x="41" y="116"/>
                      <a:pt x="41" y="116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76" y="58"/>
                      <a:pt x="76" y="58"/>
                      <a:pt x="76" y="58"/>
                    </a:cubicBezTo>
                    <a:cubicBezTo>
                      <a:pt x="79" y="53"/>
                      <a:pt x="81" y="47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7"/>
                      <a:pt x="2" y="53"/>
                      <a:pt x="5" y="58"/>
                    </a:cubicBezTo>
                    <a:lnTo>
                      <a:pt x="8" y="64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pPr algn="ctr"/>
                <a:endParaRPr lang="zh-CN" altLang="en-US" sz="4050" dirty="0">
                  <a:latin typeface="+mn-ea"/>
                </a:endParaRPr>
              </a:p>
            </p:txBody>
          </p:sp>
          <p:sp>
            <p:nvSpPr>
              <p:cNvPr id="87" name="Freeform 130"/>
              <p:cNvSpPr/>
              <p:nvPr/>
            </p:nvSpPr>
            <p:spPr bwMode="auto">
              <a:xfrm>
                <a:off x="6486102" y="2838945"/>
                <a:ext cx="1066319" cy="1559491"/>
              </a:xfrm>
              <a:custGeom>
                <a:avLst/>
                <a:gdLst>
                  <a:gd name="T0" fmla="*/ 34 w 67"/>
                  <a:gd name="T1" fmla="*/ 98 h 98"/>
                  <a:gd name="T2" fmla="*/ 64 w 67"/>
                  <a:gd name="T3" fmla="*/ 50 h 98"/>
                  <a:gd name="T4" fmla="*/ 67 w 67"/>
                  <a:gd name="T5" fmla="*/ 34 h 98"/>
                  <a:gd name="T6" fmla="*/ 34 w 67"/>
                  <a:gd name="T7" fmla="*/ 0 h 98"/>
                  <a:gd name="T8" fmla="*/ 0 w 67"/>
                  <a:gd name="T9" fmla="*/ 34 h 98"/>
                  <a:gd name="T10" fmla="*/ 3 w 67"/>
                  <a:gd name="T11" fmla="*/ 50 h 98"/>
                  <a:gd name="T12" fmla="*/ 34 w 67"/>
                  <a:gd name="T13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98">
                    <a:moveTo>
                      <a:pt x="34" y="98"/>
                    </a:moveTo>
                    <a:cubicBezTo>
                      <a:pt x="64" y="50"/>
                      <a:pt x="64" y="50"/>
                      <a:pt x="64" y="50"/>
                    </a:cubicBezTo>
                    <a:cubicBezTo>
                      <a:pt x="66" y="45"/>
                      <a:pt x="67" y="40"/>
                      <a:pt x="67" y="34"/>
                    </a:cubicBezTo>
                    <a:cubicBezTo>
                      <a:pt x="67" y="16"/>
                      <a:pt x="52" y="0"/>
                      <a:pt x="34" y="0"/>
                    </a:cubicBezTo>
                    <a:cubicBezTo>
                      <a:pt x="15" y="0"/>
                      <a:pt x="0" y="16"/>
                      <a:pt x="0" y="34"/>
                    </a:cubicBezTo>
                    <a:cubicBezTo>
                      <a:pt x="0" y="40"/>
                      <a:pt x="1" y="45"/>
                      <a:pt x="3" y="50"/>
                    </a:cubicBezTo>
                    <a:lnTo>
                      <a:pt x="34" y="98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pPr algn="ctr"/>
                <a:endParaRPr lang="zh-CN" altLang="en-US" sz="4050" dirty="0">
                  <a:latin typeface="+mn-ea"/>
                </a:endParaRPr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>
              <a:off x="6551828" y="2993054"/>
              <a:ext cx="93486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200" b="1" dirty="0">
                  <a:solidFill>
                    <a:schemeClr val="bg1"/>
                  </a:solidFill>
                  <a:latin typeface="+mn-ea"/>
                </a:rPr>
                <a:t>02</a:t>
              </a:r>
              <a:endParaRPr lang="zh-CN" altLang="en-US" sz="7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344235" y="6563393"/>
            <a:ext cx="2779094" cy="1909377"/>
            <a:chOff x="4776659" y="3824051"/>
            <a:chExt cx="1852729" cy="1272918"/>
          </a:xfrm>
        </p:grpSpPr>
        <p:grpSp>
          <p:nvGrpSpPr>
            <p:cNvPr id="89" name="组合 88"/>
            <p:cNvGrpSpPr/>
            <p:nvPr/>
          </p:nvGrpSpPr>
          <p:grpSpPr>
            <a:xfrm>
              <a:off x="4776659" y="3824051"/>
              <a:ext cx="1852729" cy="1272918"/>
              <a:chOff x="4776659" y="3824051"/>
              <a:chExt cx="1852729" cy="1272918"/>
            </a:xfrm>
          </p:grpSpPr>
          <p:sp>
            <p:nvSpPr>
              <p:cNvPr id="91" name="Freeform 127"/>
              <p:cNvSpPr/>
              <p:nvPr/>
            </p:nvSpPr>
            <p:spPr bwMode="auto">
              <a:xfrm>
                <a:off x="4776659" y="3824051"/>
                <a:ext cx="1852729" cy="1272918"/>
              </a:xfrm>
              <a:custGeom>
                <a:avLst/>
                <a:gdLst>
                  <a:gd name="T0" fmla="*/ 53 w 117"/>
                  <a:gd name="T1" fmla="*/ 7 h 80"/>
                  <a:gd name="T2" fmla="*/ 0 w 117"/>
                  <a:gd name="T3" fmla="*/ 40 h 80"/>
                  <a:gd name="T4" fmla="*/ 53 w 117"/>
                  <a:gd name="T5" fmla="*/ 72 h 80"/>
                  <a:gd name="T6" fmla="*/ 58 w 117"/>
                  <a:gd name="T7" fmla="*/ 75 h 80"/>
                  <a:gd name="T8" fmla="*/ 77 w 117"/>
                  <a:gd name="T9" fmla="*/ 80 h 80"/>
                  <a:gd name="T10" fmla="*/ 117 w 117"/>
                  <a:gd name="T11" fmla="*/ 40 h 80"/>
                  <a:gd name="T12" fmla="*/ 77 w 117"/>
                  <a:gd name="T13" fmla="*/ 0 h 80"/>
                  <a:gd name="T14" fmla="*/ 58 w 117"/>
                  <a:gd name="T15" fmla="*/ 4 h 80"/>
                  <a:gd name="T16" fmla="*/ 53 w 117"/>
                  <a:gd name="T17" fmla="*/ 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80">
                    <a:moveTo>
                      <a:pt x="53" y="7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8" y="75"/>
                      <a:pt x="58" y="75"/>
                      <a:pt x="58" y="75"/>
                    </a:cubicBezTo>
                    <a:cubicBezTo>
                      <a:pt x="64" y="78"/>
                      <a:pt x="70" y="80"/>
                      <a:pt x="77" y="80"/>
                    </a:cubicBezTo>
                    <a:cubicBezTo>
                      <a:pt x="99" y="80"/>
                      <a:pt x="117" y="62"/>
                      <a:pt x="117" y="40"/>
                    </a:cubicBezTo>
                    <a:cubicBezTo>
                      <a:pt x="117" y="18"/>
                      <a:pt x="99" y="0"/>
                      <a:pt x="77" y="0"/>
                    </a:cubicBezTo>
                    <a:cubicBezTo>
                      <a:pt x="70" y="0"/>
                      <a:pt x="64" y="1"/>
                      <a:pt x="58" y="4"/>
                    </a:cubicBezTo>
                    <a:lnTo>
                      <a:pt x="53" y="7"/>
                    </a:lnTo>
                    <a:close/>
                  </a:path>
                </a:pathLst>
              </a:custGeom>
              <a:solidFill>
                <a:srgbClr val="FFFFFF">
                  <a:alpha val="1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zh-CN" altLang="en-US" sz="4050" dirty="0">
                  <a:latin typeface="+mn-ea"/>
                </a:endParaRPr>
              </a:p>
            </p:txBody>
          </p:sp>
          <p:sp>
            <p:nvSpPr>
              <p:cNvPr id="92" name="Freeform 128"/>
              <p:cNvSpPr/>
              <p:nvPr/>
            </p:nvSpPr>
            <p:spPr bwMode="auto">
              <a:xfrm>
                <a:off x="4971404" y="3920686"/>
                <a:ext cx="1559491" cy="1079648"/>
              </a:xfrm>
              <a:custGeom>
                <a:avLst/>
                <a:gdLst>
                  <a:gd name="T0" fmla="*/ 0 w 98"/>
                  <a:gd name="T1" fmla="*/ 34 h 68"/>
                  <a:gd name="T2" fmla="*/ 49 w 98"/>
                  <a:gd name="T3" fmla="*/ 64 h 68"/>
                  <a:gd name="T4" fmla="*/ 64 w 98"/>
                  <a:gd name="T5" fmla="*/ 68 h 68"/>
                  <a:gd name="T6" fmla="*/ 98 w 98"/>
                  <a:gd name="T7" fmla="*/ 34 h 68"/>
                  <a:gd name="T8" fmla="*/ 64 w 98"/>
                  <a:gd name="T9" fmla="*/ 0 h 68"/>
                  <a:gd name="T10" fmla="*/ 49 w 98"/>
                  <a:gd name="T11" fmla="*/ 4 h 68"/>
                  <a:gd name="T12" fmla="*/ 0 w 98"/>
                  <a:gd name="T13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68">
                    <a:moveTo>
                      <a:pt x="0" y="34"/>
                    </a:moveTo>
                    <a:cubicBezTo>
                      <a:pt x="49" y="64"/>
                      <a:pt x="49" y="64"/>
                      <a:pt x="49" y="64"/>
                    </a:cubicBezTo>
                    <a:cubicBezTo>
                      <a:pt x="53" y="66"/>
                      <a:pt x="59" y="68"/>
                      <a:pt x="64" y="68"/>
                    </a:cubicBezTo>
                    <a:cubicBezTo>
                      <a:pt x="83" y="68"/>
                      <a:pt x="98" y="53"/>
                      <a:pt x="98" y="34"/>
                    </a:cubicBezTo>
                    <a:cubicBezTo>
                      <a:pt x="98" y="15"/>
                      <a:pt x="83" y="0"/>
                      <a:pt x="64" y="0"/>
                    </a:cubicBezTo>
                    <a:cubicBezTo>
                      <a:pt x="59" y="0"/>
                      <a:pt x="53" y="1"/>
                      <a:pt x="49" y="4"/>
                    </a:cubicBezTo>
                    <a:lnTo>
                      <a:pt x="0" y="34"/>
                    </a:ln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zh-CN" altLang="en-US" sz="4050" dirty="0">
                  <a:latin typeface="+mn-ea"/>
                </a:endParaRPr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>
              <a:off x="5551235" y="4045012"/>
              <a:ext cx="934867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zh-CN" altLang="en-US" sz="72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15" name="椭圆 114"/>
          <p:cNvSpPr/>
          <p:nvPr/>
        </p:nvSpPr>
        <p:spPr>
          <a:xfrm>
            <a:off x="9800436" y="7889890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117" name="椭圆 116"/>
          <p:cNvSpPr/>
          <p:nvPr/>
        </p:nvSpPr>
        <p:spPr>
          <a:xfrm flipH="1">
            <a:off x="5801723" y="7243995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720267" y="3913713"/>
            <a:ext cx="540000" cy="5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+mn-e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1234922" y="3395126"/>
            <a:ext cx="37850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软件即服务（</a:t>
            </a: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SaaS</a:t>
            </a: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1234922" y="3886608"/>
            <a:ext cx="6348228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云计算运营商直接以服务的形式供应软件，供最终用户使用。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比如： 微软的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Bing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Windows Live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 有道云</a:t>
            </a:r>
          </a:p>
        </p:txBody>
      </p:sp>
      <p:sp>
        <p:nvSpPr>
          <p:cNvPr id="52" name="矩形 51"/>
          <p:cNvSpPr/>
          <p:nvPr/>
        </p:nvSpPr>
        <p:spPr>
          <a:xfrm>
            <a:off x="1392908" y="7149728"/>
            <a:ext cx="44534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基础设施即服务（</a:t>
            </a: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IaaS</a:t>
            </a: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30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392908" y="7905152"/>
            <a:ext cx="61793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云计算运营商提供但不管理基础设施，第三方开发人员将开发好的软件和服务交给自己公司的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IT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管理员，由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IT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管理员负责部署及管理。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比如： 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Amazon AWS</a:t>
            </a:r>
          </a:p>
        </p:txBody>
      </p:sp>
      <p:sp>
        <p:nvSpPr>
          <p:cNvPr id="54" name="矩形 53"/>
          <p:cNvSpPr/>
          <p:nvPr/>
        </p:nvSpPr>
        <p:spPr>
          <a:xfrm>
            <a:off x="10455095" y="7508570"/>
            <a:ext cx="38074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平台即服务（</a:t>
            </a: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PaaS</a:t>
            </a: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0455095" y="7992763"/>
            <a:ext cx="6868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云计算运营商将自己的开发及部署平台提供给第三方开发人员，第三方开发人员在这个平台上开发自己的软件和服务。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比如：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Windows Azure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Google App Engine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38732" y="1685446"/>
            <a:ext cx="327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云计算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39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7441643" y="2337154"/>
            <a:ext cx="3647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运行方式分为三种：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791018807"/>
              </p:ext>
            </p:extLst>
          </p:nvPr>
        </p:nvGraphicFramePr>
        <p:xfrm>
          <a:off x="1103574" y="2422681"/>
          <a:ext cx="4968149" cy="3129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2" name="矩形 41"/>
          <p:cNvSpPr/>
          <p:nvPr/>
        </p:nvSpPr>
        <p:spPr>
          <a:xfrm>
            <a:off x="804457" y="5143392"/>
            <a:ext cx="55707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+mn-ea"/>
              </a:rPr>
              <a:t>提供综合性的云计算业务和服务</a:t>
            </a: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37" grpId="0"/>
      <p:bldP spid="40" grpId="0"/>
      <p:bldGraphic spid="2" grpId="0">
        <p:bldAsOne/>
      </p:bldGraphic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2" y="1685446"/>
            <a:ext cx="450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生态圈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61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7" descr="hadoop al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52" b="-8752"/>
          <a:stretch>
            <a:fillRect/>
          </a:stretch>
        </p:blipFill>
        <p:spPr>
          <a:xfrm>
            <a:off x="2692278" y="2775380"/>
            <a:ext cx="12881098" cy="64082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3340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2" y="1685446"/>
            <a:ext cx="450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生态圈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61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576932" y="2846112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76932" y="3693163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Hbase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76932" y="4540214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Hive 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sql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 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76932" y="5425365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Sqoop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76932" y="6320041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Flume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76932" y="7205192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Storm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76932" y="8109391"/>
            <a:ext cx="347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Spark 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32" y="2731703"/>
            <a:ext cx="784126" cy="87698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9" y="3578295"/>
            <a:ext cx="784126" cy="8769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4424887"/>
            <a:ext cx="784126" cy="8769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5310038"/>
            <a:ext cx="784126" cy="8769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6204714"/>
            <a:ext cx="784126" cy="8769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7089865"/>
            <a:ext cx="784126" cy="87698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06" y="7994066"/>
            <a:ext cx="784126" cy="87698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320257" y="2938448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）元老级大数据处理技术框架，擅长离线数据分析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320257" y="3785498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分布式海量数据库，离线分析和在线业务通吃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320257" y="4632548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数据仓库工具，使用方便，功能丰富，基于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MR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延迟大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320257" y="5517698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数据导入导出工具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320257" y="6412373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数据采集框架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320257" y="7297523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实时流式计算框架，流式处理领域头牌框架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20257" y="8201723"/>
            <a:ext cx="1141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基于内存的分布式运算框架，一站式处理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all in one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，新秀，发展势头迅猛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320257" y="8663388"/>
            <a:ext cx="315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SparkCore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SparkSQL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SparkStreaming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46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2" y="1685446"/>
            <a:ext cx="450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1.1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知识点小结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61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9016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	Hadoop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相关概念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7720" y="3720059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Hadoop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发展史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17720" y="4579111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3.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云计算概念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17719" y="5438163"/>
            <a:ext cx="548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 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生态圈</a:t>
            </a:r>
          </a:p>
        </p:txBody>
      </p:sp>
    </p:spTree>
    <p:extLst>
      <p:ext uri="{BB962C8B-B14F-4D97-AF65-F5344CB8AC3E}">
        <p14:creationId xmlns:p14="http://schemas.microsoft.com/office/powerpoint/2010/main" val="23304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4387" y="9223444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30582" y="6304728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561145" y="3818657"/>
            <a:ext cx="592812" cy="59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3815054" y="551334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5467902" y="2480155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3028898" y="2192893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2153962" y="1541707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4260323" y="-180361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616582" y="7049326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162708" y="704683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7483468" y="3144720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9089078" y="3233209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0348192" y="161651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2804915" y="11082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3071724" y="1852335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5189649" y="843291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7476148" y="78687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8008723" y="2282917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8463004" y="6475347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1063169" y="-2265590"/>
            <a:ext cx="1313429" cy="3807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2376596" y="-390006"/>
            <a:ext cx="2" cy="1931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2376591" y="326528"/>
            <a:ext cx="1970547" cy="11841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244676" y="326172"/>
            <a:ext cx="2398632" cy="1438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50828" y="1779208"/>
            <a:ext cx="2181207" cy="1430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50828" y="3210038"/>
            <a:ext cx="1611972" cy="9056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857556" y="1987770"/>
            <a:ext cx="519044" cy="18308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857551" y="2573627"/>
            <a:ext cx="1236552" cy="12450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2534026" y="1922446"/>
            <a:ext cx="494873" cy="4934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905746" y="4325669"/>
            <a:ext cx="742220" cy="1979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50826" y="3525451"/>
            <a:ext cx="832709" cy="28306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1355817" y="6356121"/>
            <a:ext cx="2137698" cy="29955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89546" y="6604278"/>
            <a:ext cx="592335" cy="26191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89551" y="7348871"/>
            <a:ext cx="1478336" cy="1874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791746" y="4412657"/>
            <a:ext cx="65810" cy="26366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1080903" y="5736373"/>
            <a:ext cx="2734146" cy="74382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2067146" y="4325669"/>
            <a:ext cx="1813118" cy="12529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3251531" y="2638956"/>
            <a:ext cx="786156" cy="28743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4195118" y="2987044"/>
            <a:ext cx="1359605" cy="259162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4556734" y="413495"/>
            <a:ext cx="1207580" cy="20666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3474167" y="927712"/>
            <a:ext cx="3688536" cy="1488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2599230" y="1764736"/>
            <a:ext cx="2868672" cy="10123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915604" y="5894077"/>
            <a:ext cx="1964660" cy="12066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5973904" y="1085416"/>
            <a:ext cx="1254014" cy="14817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4853135" y="116567"/>
            <a:ext cx="2309568" cy="81114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6547113" y="-1161251"/>
            <a:ext cx="680799" cy="19312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6060719" y="2777080"/>
            <a:ext cx="1422749" cy="5431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7833794" y="3320193"/>
            <a:ext cx="1306589" cy="2125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4260328" y="3444270"/>
            <a:ext cx="3274445" cy="229210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7542768" y="1085416"/>
            <a:ext cx="1597611" cy="21991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9388095" y="1997245"/>
            <a:ext cx="1025301" cy="12873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10570824" y="-579868"/>
            <a:ext cx="147690" cy="21963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7607976" y="405128"/>
            <a:ext cx="5162958" cy="5225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7542770" y="-645191"/>
            <a:ext cx="3018320" cy="14151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10793465" y="1839541"/>
            <a:ext cx="2278259" cy="2358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6704543" y="-1226575"/>
            <a:ext cx="6432389" cy="31442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13516992" y="1142837"/>
            <a:ext cx="1723956" cy="9325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5488666" y="-626620"/>
            <a:ext cx="512043" cy="15213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13451783" y="-626620"/>
            <a:ext cx="2548926" cy="25442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13397727" y="407750"/>
            <a:ext cx="4078416" cy="6021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6158135" y="-691943"/>
            <a:ext cx="1937403" cy="306182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5539970" y="1018759"/>
            <a:ext cx="2555568" cy="13511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7856207" y="1167607"/>
            <a:ext cx="239331" cy="12022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8685636" y="3584150"/>
            <a:ext cx="578601" cy="28911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4195118" y="5894077"/>
            <a:ext cx="4267886" cy="804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7542767" y="1085411"/>
            <a:ext cx="2805420" cy="754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7856211" y="-188501"/>
            <a:ext cx="922706" cy="10406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5777880" y="4462890"/>
            <a:ext cx="29492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9622074" y="4115657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9622074" y="5332570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9622074" y="6549482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099385" y="4150844"/>
            <a:ext cx="5923341" cy="74295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Hadoop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099385" y="5376629"/>
            <a:ext cx="5923341" cy="74295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前的准备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099385" y="6602414"/>
            <a:ext cx="5923341" cy="74295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36348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搭建</a:t>
            </a:r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集群的准备工作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691107" y="2557104"/>
            <a:ext cx="5166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3416024"/>
            <a:ext cx="574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单机部署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6283049"/>
            <a:ext cx="574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伪分布式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0725" y="4362300"/>
            <a:ext cx="11925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这种模式是在一台单机上运行，但用不同的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进程模仿分布式运行中的各类节点。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5" y="7372200"/>
            <a:ext cx="824865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可以准备三台虚拟机，模拟分布式集群部署。</a:t>
            </a:r>
          </a:p>
        </p:txBody>
      </p:sp>
    </p:spTree>
    <p:extLst>
      <p:ext uri="{BB962C8B-B14F-4D97-AF65-F5344CB8AC3E}">
        <p14:creationId xmlns:p14="http://schemas.microsoft.com/office/powerpoint/2010/main" val="323869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  <p:bldP spid="6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4362300"/>
            <a:ext cx="129444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解压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centos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镜像压缩包到某个目录，并用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vmware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打开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准备操作系统环境（主机名，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ip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地址配成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static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，域名和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ip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的本地映射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hosts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关闭图形界面的启动   修改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etc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inittab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中的启动级别为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3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基础配置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157584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3416024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准备三台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linux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服务器（系统建议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Ubuntu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或者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centos 64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位）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6673574"/>
            <a:ext cx="574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Linux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基础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5" y="7629375"/>
            <a:ext cx="9182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鸟哥的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linux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私房菜：基础学习篇（第四版）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熟悉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http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https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tcp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等网络协议，对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CDN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有所了解</a:t>
            </a:r>
          </a:p>
        </p:txBody>
      </p:sp>
    </p:spTree>
    <p:extLst>
      <p:ext uri="{BB962C8B-B14F-4D97-AF65-F5344CB8AC3E}">
        <p14:creationId xmlns:p14="http://schemas.microsoft.com/office/powerpoint/2010/main" val="340638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登录网址：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http://www.oracle.com/technetwork/java/javase/downloads/index.html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下载安装包，比如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64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位的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JDK1.8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版本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jdk-8u231-linux-x64.tar.gz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安装</a:t>
            </a:r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Java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24330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针对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Java8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6673574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将安装包移动到 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/home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目录并，解压 </a:t>
            </a:r>
            <a:r>
              <a:rPr lang="en-US" altLang="zh-CN" sz="3600" dirty="0" err="1">
                <a:solidFill>
                  <a:schemeClr val="accent2"/>
                </a:solidFill>
                <a:latin typeface="+mn-ea"/>
              </a:rPr>
              <a:t>gz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文件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5" y="7629375"/>
            <a:ext cx="9182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tar –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zxvf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jdk-8u231-linux-x64.tar.gz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创建软连接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ln –s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jdk1.8.0_231 java</a:t>
            </a:r>
          </a:p>
        </p:txBody>
      </p:sp>
    </p:spTree>
    <p:extLst>
      <p:ext uri="{BB962C8B-B14F-4D97-AF65-F5344CB8AC3E}">
        <p14:creationId xmlns:p14="http://schemas.microsoft.com/office/powerpoint/2010/main" val="14225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准备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环境，安装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jdk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，配置环境变量等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解压安装包，添加环境变量： 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JAVA_HOME   PATH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vim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bashrc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安装</a:t>
            </a:r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Java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环境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24330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3.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相关安装包准备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5984168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环境变量生效：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source</a:t>
            </a:r>
            <a:r>
              <a:rPr lang="en-US" altLang="zh-CN" sz="3600" dirty="0">
                <a:solidFill>
                  <a:schemeClr val="accent2"/>
                </a:solidFill>
                <a:latin typeface="+mn-ea"/>
              </a:rPr>
              <a:t> ~/</a:t>
            </a:r>
            <a:r>
              <a:rPr lang="en-US" altLang="zh-CN" sz="3600" dirty="0" err="1">
                <a:solidFill>
                  <a:schemeClr val="accent2"/>
                </a:solidFill>
                <a:latin typeface="+mn-ea"/>
              </a:rPr>
              <a:t>bashrc</a:t>
            </a:r>
            <a:endParaRPr lang="en-US" altLang="zh-CN" sz="3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90724" y="7086450"/>
            <a:ext cx="9182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验证：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java –version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如果输出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jdk1.8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的信息表示安装正确</a:t>
            </a:r>
          </a:p>
        </p:txBody>
      </p:sp>
    </p:spTree>
    <p:extLst>
      <p:ext uri="{BB962C8B-B14F-4D97-AF65-F5344CB8AC3E}">
        <p14:creationId xmlns:p14="http://schemas.microsoft.com/office/powerpoint/2010/main" val="11919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4387" y="9223444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30582" y="6304728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561145" y="3818657"/>
            <a:ext cx="592812" cy="59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3815054" y="551334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5467902" y="2480155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3028898" y="2192893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2153962" y="1541707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4260323" y="-180361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616582" y="7049326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162708" y="704683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7483468" y="3144720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9089078" y="3233209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0348192" y="161651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2804915" y="11082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3071724" y="1852335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5189649" y="843291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7476148" y="78687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8008723" y="2282917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8463004" y="6475347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1063169" y="-2265590"/>
            <a:ext cx="1313429" cy="3807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2376596" y="-390006"/>
            <a:ext cx="2" cy="1931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2376591" y="326528"/>
            <a:ext cx="1970547" cy="11841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244676" y="326172"/>
            <a:ext cx="2398632" cy="1438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50828" y="1779208"/>
            <a:ext cx="2181207" cy="1430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50828" y="3210038"/>
            <a:ext cx="1611972" cy="9056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857556" y="1987770"/>
            <a:ext cx="519044" cy="18308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857551" y="2573627"/>
            <a:ext cx="1236552" cy="12450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2534026" y="1922446"/>
            <a:ext cx="494873" cy="4934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905746" y="4325669"/>
            <a:ext cx="742220" cy="1979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50826" y="3525451"/>
            <a:ext cx="832709" cy="28306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1355817" y="6356121"/>
            <a:ext cx="2137698" cy="29955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89546" y="6604278"/>
            <a:ext cx="592335" cy="26191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89551" y="7348871"/>
            <a:ext cx="1478336" cy="1874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791746" y="4412657"/>
            <a:ext cx="65810" cy="26366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1080903" y="5736373"/>
            <a:ext cx="2734146" cy="74382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2067146" y="4325669"/>
            <a:ext cx="1813118" cy="12529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3251531" y="2638956"/>
            <a:ext cx="786156" cy="28743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4195118" y="2987044"/>
            <a:ext cx="1359605" cy="259162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4556734" y="413495"/>
            <a:ext cx="1207580" cy="20666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3474167" y="927712"/>
            <a:ext cx="3688536" cy="1488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2599230" y="1764736"/>
            <a:ext cx="2868672" cy="10123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915604" y="5894077"/>
            <a:ext cx="1964660" cy="12066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5973904" y="1085416"/>
            <a:ext cx="1254014" cy="14817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4853135" y="116567"/>
            <a:ext cx="2309568" cy="81114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6547113" y="-1161251"/>
            <a:ext cx="680799" cy="19312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6060719" y="2777080"/>
            <a:ext cx="1422749" cy="5431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7833794" y="3320193"/>
            <a:ext cx="1306589" cy="2125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4260328" y="3444270"/>
            <a:ext cx="3274445" cy="229210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7542768" y="1085416"/>
            <a:ext cx="1597611" cy="21991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9388095" y="1997245"/>
            <a:ext cx="1025301" cy="12873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10570824" y="-579868"/>
            <a:ext cx="147690" cy="21963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7607976" y="405128"/>
            <a:ext cx="5162958" cy="5225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7542770" y="-645191"/>
            <a:ext cx="3018320" cy="14151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10793465" y="1839541"/>
            <a:ext cx="2278259" cy="2358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6704543" y="-1226575"/>
            <a:ext cx="6432389" cy="31442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13516992" y="1142837"/>
            <a:ext cx="1723956" cy="9325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5488666" y="-626620"/>
            <a:ext cx="512043" cy="15213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13451783" y="-626620"/>
            <a:ext cx="2548926" cy="25442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13397727" y="407750"/>
            <a:ext cx="4078416" cy="6021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6158135" y="-691943"/>
            <a:ext cx="1937403" cy="306182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5539970" y="1018759"/>
            <a:ext cx="2555568" cy="13511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7856207" y="1167607"/>
            <a:ext cx="239331" cy="12022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8685636" y="3584150"/>
            <a:ext cx="578601" cy="28911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4195118" y="5894077"/>
            <a:ext cx="4267886" cy="804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7542767" y="1085411"/>
            <a:ext cx="2805420" cy="754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7856211" y="-188501"/>
            <a:ext cx="922706" cy="10406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5777880" y="4462890"/>
            <a:ext cx="29492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9622074" y="4115657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9622074" y="5332570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9622074" y="6549482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099385" y="4150844"/>
            <a:ext cx="5923341" cy="74295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Hadoop</a:t>
              </a:r>
              <a:r>
                <a:rPr lang="zh-CN" altLang="en-US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099385" y="5376629"/>
            <a:ext cx="5923341" cy="74295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前的准备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099385" y="6602414"/>
            <a:ext cx="5923341" cy="74295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登录网址：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https://archive.apache.org/dist/hadoop/core/hadoop-3.2.0/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安装包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27759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下载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安装包：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5984168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下载 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hadoop-3.2.0.tar.gz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4" y="6762600"/>
            <a:ext cx="9182100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解压：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tar –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zxvf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hadoop-3.</a:t>
            </a:r>
            <a:r>
              <a:rPr lang="zh-CN" altLang="zh-CN" sz="2800" dirty="0">
                <a:solidFill>
                  <a:srgbClr val="00B0F0"/>
                </a:solidFill>
                <a:latin typeface="+mn-ea"/>
              </a:rPr>
              <a:t>2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.0.tar.gz</a:t>
            </a:r>
          </a:p>
        </p:txBody>
      </p:sp>
    </p:spTree>
    <p:extLst>
      <p:ext uri="{BB962C8B-B14F-4D97-AF65-F5344CB8AC3E}">
        <p14:creationId xmlns:p14="http://schemas.microsoft.com/office/powerpoint/2010/main" val="359548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service 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iptables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stop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安装准备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31950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配置防火墙（关闭）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4507793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为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软件准备一个专门的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linux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用户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4" y="5286225"/>
            <a:ext cx="9182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（比如，创建新用户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，密码：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），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用户设置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sudo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权限  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etc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sudoers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配置文件中设置</a:t>
            </a:r>
          </a:p>
        </p:txBody>
      </p:sp>
    </p:spTree>
    <p:extLst>
      <p:ext uri="{BB962C8B-B14F-4D97-AF65-F5344CB8AC3E}">
        <p14:creationId xmlns:p14="http://schemas.microsoft.com/office/powerpoint/2010/main" val="236478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0724" y="3600300"/>
            <a:ext cx="1294447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各个节点之间进行数据交互。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8441" y="1853472"/>
            <a:ext cx="682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设置无密码</a:t>
            </a:r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SSH</a:t>
            </a:r>
            <a:endParaRPr lang="zh-CN" altLang="en-US" sz="32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89242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00632" y="2557104"/>
            <a:ext cx="27855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892149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设置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SSH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免密码登录：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17720" y="5907968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设置命令：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0724" y="6791175"/>
            <a:ext cx="9182100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$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-keygen -t 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rsa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 –P ‘’ –f 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~/.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id_rsa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$cat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~/.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/id_rsa.pub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&gt;&gt;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~/.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authorised_keys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7720" y="4804137"/>
            <a:ext cx="12812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测试是否为无密码登录 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localhost</a:t>
            </a:r>
            <a:r>
              <a:rPr lang="zh-CN" altLang="en-US" sz="3600" dirty="0">
                <a:solidFill>
                  <a:srgbClr val="00B0F0"/>
                </a:solidFill>
                <a:latin typeface="+mn-ea"/>
              </a:rPr>
              <a:t>：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$</a:t>
            </a:r>
            <a:r>
              <a:rPr lang="en-US" altLang="zh-CN" sz="3600" dirty="0" err="1">
                <a:solidFill>
                  <a:srgbClr val="00B0F0"/>
                </a:solidFill>
                <a:latin typeface="+mn-ea"/>
              </a:rPr>
              <a:t>ssh</a:t>
            </a:r>
            <a:r>
              <a:rPr lang="en-US" altLang="zh-CN" sz="3600" dirty="0">
                <a:solidFill>
                  <a:srgbClr val="00B0F0"/>
                </a:solidFill>
                <a:latin typeface="+mn-ea"/>
              </a:rPr>
              <a:t> localhost</a:t>
            </a:r>
          </a:p>
        </p:txBody>
      </p:sp>
    </p:spTree>
    <p:extLst>
      <p:ext uri="{BB962C8B-B14F-4D97-AF65-F5344CB8AC3E}">
        <p14:creationId xmlns:p14="http://schemas.microsoft.com/office/powerpoint/2010/main" val="5485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8" grpId="0"/>
      <p:bldP spid="12" grpId="0"/>
      <p:bldP spid="13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2" y="1685446"/>
            <a:ext cx="450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1.2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知识点小结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89241" y="883722"/>
            <a:ext cx="710483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2.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前的准备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617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9016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	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基础资源配置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7720" y="3720059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2. Java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环境准备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17720" y="4579111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3. Hadoop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包下载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17719" y="5438163"/>
            <a:ext cx="626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 Hadoop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安装的其他准备</a:t>
            </a:r>
          </a:p>
        </p:txBody>
      </p:sp>
    </p:spTree>
    <p:extLst>
      <p:ext uri="{BB962C8B-B14F-4D97-AF65-F5344CB8AC3E}">
        <p14:creationId xmlns:p14="http://schemas.microsoft.com/office/powerpoint/2010/main" val="35958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4387" y="9223444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30582" y="6304728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561145" y="3818657"/>
            <a:ext cx="592812" cy="594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3815054" y="551334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5467902" y="2480155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3028898" y="2192893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2153962" y="1541707"/>
            <a:ext cx="445274" cy="4460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4260323" y="-180361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616582" y="7049326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7162708" y="704683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7483468" y="3144720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9089078" y="3233209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10348192" y="161651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12804915" y="11082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13071724" y="1852335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5189649" y="843291"/>
            <a:ext cx="350327" cy="35094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7476148" y="786874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8008723" y="2282917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8463004" y="6475347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1063169" y="-2265590"/>
            <a:ext cx="1313429" cy="3807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2376596" y="-390006"/>
            <a:ext cx="2" cy="1931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2376591" y="326528"/>
            <a:ext cx="1970547" cy="11841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244676" y="326172"/>
            <a:ext cx="2398632" cy="1438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50828" y="1779208"/>
            <a:ext cx="2181207" cy="1430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50828" y="3210038"/>
            <a:ext cx="1611972" cy="9056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857556" y="1987770"/>
            <a:ext cx="519044" cy="18308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857551" y="2573627"/>
            <a:ext cx="1236552" cy="12450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2534026" y="1922446"/>
            <a:ext cx="494873" cy="49348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905746" y="4325669"/>
            <a:ext cx="742220" cy="19790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50826" y="3525451"/>
            <a:ext cx="832709" cy="28306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1355817" y="6356121"/>
            <a:ext cx="2137698" cy="29955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89546" y="6604278"/>
            <a:ext cx="592335" cy="26191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89551" y="7348871"/>
            <a:ext cx="1478336" cy="187456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791746" y="4412657"/>
            <a:ext cx="65810" cy="26366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1080903" y="5736373"/>
            <a:ext cx="2734146" cy="74382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2067146" y="4325669"/>
            <a:ext cx="1813118" cy="12529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3251531" y="2638956"/>
            <a:ext cx="786156" cy="28743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4195118" y="2987044"/>
            <a:ext cx="1359605" cy="259162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4556734" y="413495"/>
            <a:ext cx="1207580" cy="20666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3474167" y="927712"/>
            <a:ext cx="3688536" cy="1488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2599230" y="1764736"/>
            <a:ext cx="2868672" cy="10123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915604" y="5894077"/>
            <a:ext cx="1964660" cy="120664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5973904" y="1085416"/>
            <a:ext cx="1254014" cy="14817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4853135" y="116567"/>
            <a:ext cx="2309568" cy="81114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6547113" y="-1161251"/>
            <a:ext cx="680799" cy="19312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6060719" y="2777080"/>
            <a:ext cx="1422749" cy="5431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7833794" y="3320193"/>
            <a:ext cx="1306589" cy="21256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4260328" y="3444270"/>
            <a:ext cx="3274445" cy="229210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7542768" y="1085416"/>
            <a:ext cx="1597611" cy="21991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9388095" y="1997245"/>
            <a:ext cx="1025301" cy="12873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10570824" y="-579868"/>
            <a:ext cx="147690" cy="21963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7607976" y="405128"/>
            <a:ext cx="5162958" cy="5225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7542770" y="-645191"/>
            <a:ext cx="3018320" cy="14151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10793465" y="1839541"/>
            <a:ext cx="2278259" cy="2358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6704543" y="-1226575"/>
            <a:ext cx="6432389" cy="31442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13516992" y="1142837"/>
            <a:ext cx="1723956" cy="93252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5488666" y="-626620"/>
            <a:ext cx="512043" cy="15213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13451783" y="-626620"/>
            <a:ext cx="2548926" cy="25442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13397727" y="407750"/>
            <a:ext cx="4078416" cy="6021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6158135" y="-691943"/>
            <a:ext cx="1937403" cy="306182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5539970" y="1018759"/>
            <a:ext cx="2555568" cy="13511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7856207" y="1167607"/>
            <a:ext cx="239331" cy="120227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8685636" y="3584150"/>
            <a:ext cx="578601" cy="289119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4195118" y="5894077"/>
            <a:ext cx="4267886" cy="8042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7542767" y="1085411"/>
            <a:ext cx="2805420" cy="754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7856211" y="-188501"/>
            <a:ext cx="922706" cy="10406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5777880" y="4462890"/>
            <a:ext cx="29492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9622074" y="4115657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9622074" y="5332570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9622074" y="6549482"/>
            <a:ext cx="874134" cy="87413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1099385" y="4150844"/>
            <a:ext cx="5923341" cy="74295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Hadoop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1099385" y="5376629"/>
            <a:ext cx="5923341" cy="74295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前的准备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099385" y="6602414"/>
            <a:ext cx="5923341" cy="74295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 sz="4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安装</a:t>
              </a:r>
              <a:r>
                <a:rPr lang="en-US" altLang="zh-CN" sz="36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endParaRPr lang="zh-CN" altLang="en-US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84358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 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集群部署安装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5176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9016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4.1	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单机部署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17720" y="3720059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4.2 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17720" y="4579111"/>
            <a:ext cx="443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4.3 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验证方式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417719" y="5438163"/>
            <a:ext cx="626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4.4 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常见问题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244449"/>
            <a:ext cx="9505950" cy="67202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93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单机部署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67134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7492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EAD9BDC-B290-2E49-AD87-67555A6FE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507622"/>
              </p:ext>
            </p:extLst>
          </p:nvPr>
        </p:nvGraphicFramePr>
        <p:xfrm>
          <a:off x="4410075" y="3516873"/>
          <a:ext cx="10048876" cy="6623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8876">
                  <a:extLst>
                    <a:ext uri="{9D8B030D-6E8A-4147-A177-3AD203B41FA5}">
                      <a16:colId xmlns:a16="http://schemas.microsoft.com/office/drawing/2014/main" val="1912503132"/>
                    </a:ext>
                  </a:extLst>
                </a:gridCol>
              </a:tblGrid>
              <a:tr h="662332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bin</a:t>
                      </a:r>
                      <a:r>
                        <a:rPr lang="en-US" sz="2000" kern="100" dirty="0">
                          <a:effectLst/>
                        </a:rPr>
                        <a:t>       		 #</a:t>
                      </a:r>
                      <a:r>
                        <a:rPr lang="zh-CN" sz="2000" kern="100" dirty="0">
                          <a:effectLst/>
                        </a:rPr>
                        <a:t>可执行文件（</a:t>
                      </a:r>
                      <a:r>
                        <a:rPr lang="en-US" sz="2000" kern="100" dirty="0" err="1">
                          <a:effectLst/>
                        </a:rPr>
                        <a:t>hadoop</a:t>
                      </a:r>
                      <a:r>
                        <a:rPr lang="zh-CN" sz="2000" kern="100" dirty="0">
                          <a:effectLst/>
                        </a:rPr>
                        <a:t>的功能操作命令）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rgbClr val="00B0F0"/>
                          </a:solidFill>
                          <a:effectLst/>
                        </a:rPr>
                        <a:t>etc</a:t>
                      </a:r>
                      <a:r>
                        <a:rPr lang="en-US" sz="2000" kern="100" dirty="0">
                          <a:effectLst/>
                        </a:rPr>
                        <a:t>		#</a:t>
                      </a:r>
                      <a:r>
                        <a:rPr lang="zh-CN" sz="2000" kern="100" dirty="0">
                          <a:effectLst/>
                        </a:rPr>
                        <a:t>配置文件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en-US" sz="2000" kern="100" dirty="0">
                          <a:effectLst/>
                        </a:rPr>
                        <a:t>    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lib</a:t>
                      </a:r>
                      <a:r>
                        <a:rPr lang="en-US" sz="2000" kern="100" dirty="0">
                          <a:effectLst/>
                        </a:rPr>
                        <a:t>		 #</a:t>
                      </a:r>
                      <a:r>
                        <a:rPr lang="zh-CN" sz="2000" kern="100" dirty="0">
                          <a:effectLst/>
                        </a:rPr>
                        <a:t>本地库文件（数据压缩编解码、本地文件系统操作）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rgbClr val="00B0F0"/>
                          </a:solidFill>
                          <a:effectLst/>
                        </a:rPr>
                        <a:t>libexec</a:t>
                      </a:r>
                      <a:r>
                        <a:rPr lang="en-US" sz="2000" kern="100" dirty="0">
                          <a:effectLst/>
                        </a:rPr>
                        <a:t>    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LICENSE.txt</a:t>
                      </a:r>
                      <a:endParaRPr lang="zh-CN" sz="2000" kern="100" dirty="0">
                        <a:solidFill>
                          <a:srgbClr val="00B0F0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NOTICE.txt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README.txt</a:t>
                      </a:r>
                      <a:endParaRPr lang="zh-CN" sz="2000" kern="100" dirty="0">
                        <a:solidFill>
                          <a:srgbClr val="00B0F0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solidFill>
                            <a:srgbClr val="00B0F0"/>
                          </a:solidFill>
                          <a:effectLst/>
                        </a:rPr>
                        <a:t>sbin</a:t>
                      </a:r>
                      <a:r>
                        <a:rPr lang="en-US" sz="2000" kern="100" dirty="0">
                          <a:effectLst/>
                        </a:rPr>
                        <a:t>		#</a:t>
                      </a:r>
                      <a:r>
                        <a:rPr lang="zh-CN" sz="2000" kern="100" dirty="0">
                          <a:effectLst/>
                        </a:rPr>
                        <a:t>可执行文件（</a:t>
                      </a:r>
                      <a:r>
                        <a:rPr lang="en-US" sz="2000" kern="100" dirty="0" err="1">
                          <a:effectLst/>
                        </a:rPr>
                        <a:t>hadoop</a:t>
                      </a:r>
                      <a:r>
                        <a:rPr lang="zh-CN" sz="2000" kern="100" dirty="0">
                          <a:effectLst/>
                        </a:rPr>
                        <a:t>集群进程管理的操作命令）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00B0F0"/>
                          </a:solidFill>
                          <a:effectLst/>
                        </a:rPr>
                        <a:t>share</a:t>
                      </a:r>
                      <a:r>
                        <a:rPr lang="en-US" sz="2000" kern="100" dirty="0">
                          <a:effectLst/>
                        </a:rPr>
                        <a:t>		#</a:t>
                      </a:r>
                      <a:r>
                        <a:rPr lang="zh-CN" sz="2000" kern="100" dirty="0">
                          <a:effectLst/>
                        </a:rPr>
                        <a:t>开发所需要的</a:t>
                      </a:r>
                      <a:r>
                        <a:rPr lang="en-US" sz="2000" kern="100" dirty="0">
                          <a:effectLst/>
                        </a:rPr>
                        <a:t>jar</a:t>
                      </a:r>
                      <a:r>
                        <a:rPr lang="zh-CN" sz="2000" kern="100" dirty="0">
                          <a:effectLst/>
                        </a:rPr>
                        <a:t>包及用户帮助文档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478866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171949" y="2741162"/>
            <a:ext cx="9182100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（解压，修改配置文件，分发到集群，初始化，启动 ）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666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单机安装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87124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417720" y="27492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修改配置文件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228723" y="3550787"/>
            <a:ext cx="16583027" cy="2601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arenBoth"/>
            </a:pP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hadoop-env.sh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  	JAVA_HOME = /home/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/java</a:t>
            </a:r>
          </a:p>
          <a:p>
            <a:pPr marL="514350" indent="-514350">
              <a:lnSpc>
                <a:spcPct val="150000"/>
              </a:lnSpc>
              <a:buAutoNum type="arabicParenBoth"/>
            </a:pP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hdfs_sitex.xml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       指定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dfs.replication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dfs.name.dir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(3) core-site.xml	  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 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fs.defaultFS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   	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指定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所使用的文件系统</a:t>
            </a:r>
          </a:p>
        </p:txBody>
      </p:sp>
    </p:spTree>
    <p:extLst>
      <p:ext uri="{BB962C8B-B14F-4D97-AF65-F5344CB8AC3E}">
        <p14:creationId xmlns:p14="http://schemas.microsoft.com/office/powerpoint/2010/main" val="372573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单机启动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17720" y="2649082"/>
            <a:ext cx="13412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首先，格式化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nameonde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bin/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namenode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-format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手动一台一台地启动</a:t>
            </a: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在相应服务器上启动 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的相关进程 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启动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namenode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进程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——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sbin/hadoop-daemon.sh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start 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namenode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启动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datanode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进程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	——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sbin/hadoop-daemon.sh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start 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datanode</a:t>
            </a:r>
            <a:endParaRPr lang="en-US" altLang="zh-CN" sz="2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7720" y="7103271"/>
            <a:ext cx="114014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然后，验证 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的服务是否能正常提供：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bin/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hdfs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dfsadmin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-report 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查看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集群的统计信息</a:t>
            </a:r>
          </a:p>
        </p:txBody>
      </p:sp>
    </p:spTree>
    <p:extLst>
      <p:ext uri="{BB962C8B-B14F-4D97-AF65-F5344CB8AC3E}">
        <p14:creationId xmlns:p14="http://schemas.microsoft.com/office/powerpoint/2010/main" val="41005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生产环境的部署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29986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28723" y="3550787"/>
            <a:ext cx="11401427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真实生产中部署一个中型集群：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有些公司会借助一些自动化的网络拷贝工具加快配置速度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有些公司会采用一些商业发行版（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CDH--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cloudera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公司的产品；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HORTONWORKS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73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659568"/>
            <a:ext cx="18288000" cy="10288587"/>
            <a:chOff x="0" y="1"/>
            <a:chExt cx="18288000" cy="1028858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9500"/>
            <a:stretch/>
          </p:blipFill>
          <p:spPr>
            <a:xfrm>
              <a:off x="0" y="4065006"/>
              <a:ext cx="18288000" cy="622358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0" y="1"/>
              <a:ext cx="18288000" cy="4617266"/>
            </a:xfrm>
            <a:prstGeom prst="rect">
              <a:avLst/>
            </a:prstGeom>
            <a:solidFill>
              <a:srgbClr val="030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9637" y="2052409"/>
            <a:ext cx="792776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defRPr/>
            </a:pPr>
            <a:r>
              <a:rPr lang="zh-CN" altLang="en-US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为什么要学习</a:t>
            </a:r>
            <a:r>
              <a:rPr lang="en-US" altLang="zh-CN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168450" y="3159541"/>
            <a:ext cx="849376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大数据产业就业需求大</a:t>
            </a:r>
          </a:p>
        </p:txBody>
      </p:sp>
      <p:sp>
        <p:nvSpPr>
          <p:cNvPr id="6" name="燕尾形箭头 5"/>
          <p:cNvSpPr/>
          <p:nvPr/>
        </p:nvSpPr>
        <p:spPr>
          <a:xfrm>
            <a:off x="934452" y="3197213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168450" y="4296780"/>
            <a:ext cx="849376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大数据工程师薪资高</a:t>
            </a:r>
          </a:p>
        </p:txBody>
      </p:sp>
      <p:sp>
        <p:nvSpPr>
          <p:cNvPr id="13" name="燕尾形箭头 12"/>
          <p:cNvSpPr/>
          <p:nvPr/>
        </p:nvSpPr>
        <p:spPr>
          <a:xfrm>
            <a:off x="934452" y="4334452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168450" y="5563709"/>
            <a:ext cx="8493767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海量数据下</a:t>
            </a:r>
            <a:r>
              <a:rPr lang="en-US" altLang="zh-CN" sz="2800" b="1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生态圈技术成为必备技能</a:t>
            </a:r>
          </a:p>
        </p:txBody>
      </p:sp>
      <p:pic>
        <p:nvPicPr>
          <p:cNvPr id="16" name="内容占位符 6" descr="图片包含 屏幕截图&#10;&#10;描述已自动生成">
            <a:extLst>
              <a:ext uri="{FF2B5EF4-FFF2-40B4-BE49-F238E27FC236}">
                <a16:creationId xmlns:a16="http://schemas.microsoft.com/office/drawing/2014/main" id="{E03E827E-A217-E645-A0E9-B4CB5BB25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730" y="6627992"/>
            <a:ext cx="6032500" cy="3759200"/>
          </a:xfrm>
          <a:prstGeom prst="rect">
            <a:avLst/>
          </a:prstGeom>
          <a:effectLst>
            <a:outerShdw blurRad="3175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2553B6E-978B-CF4B-B54A-3486E7AF7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4890" y="7158842"/>
            <a:ext cx="5153110" cy="3143183"/>
          </a:xfrm>
          <a:prstGeom prst="rect">
            <a:avLst/>
          </a:prstGeom>
          <a:effectLst>
            <a:outerShdw blurRad="3175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8" name="图片 17" descr="图片包含 屏幕截图&#10;&#10;描述已自动生成">
            <a:extLst>
              <a:ext uri="{FF2B5EF4-FFF2-40B4-BE49-F238E27FC236}">
                <a16:creationId xmlns:a16="http://schemas.microsoft.com/office/drawing/2014/main" id="{04F5E3CE-4499-BB41-8A7C-5090B1ABA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192" y="3495498"/>
            <a:ext cx="8236808" cy="3870081"/>
          </a:xfrm>
          <a:prstGeom prst="rect">
            <a:avLst/>
          </a:prstGeom>
          <a:effectLst>
            <a:outerShdw blurRad="317500" dist="38100" dir="18900000" algn="b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15" name="燕尾形箭头 14"/>
          <p:cNvSpPr/>
          <p:nvPr/>
        </p:nvSpPr>
        <p:spPr>
          <a:xfrm>
            <a:off x="934452" y="5601381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71609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6" grpId="0" animBg="1"/>
      <p:bldP spid="10" grpId="0"/>
      <p:bldP spid="13" grpId="0" animBg="1"/>
      <p:bldP spid="14" grpId="0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367134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17720" y="3474587"/>
            <a:ext cx="11401427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配置的机制：在登陆方生成密钥对，然后将公钥复制给目标主机，在目标主机上将这个公钥加入授权文件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~/.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authorized_keys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17720" y="2749274"/>
            <a:ext cx="477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1. SSH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免密登录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17720" y="5817737"/>
            <a:ext cx="114014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真实大量配置的时候直接使用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ssh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工具箱的工具：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1/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在登陆方生成密钥对，执行命令： 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ssh-keygen</a:t>
            </a:r>
            <a:endParaRPr lang="en-US" altLang="zh-CN" sz="2800" dirty="0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2/ 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执行这条指令：</a:t>
            </a:r>
            <a:r>
              <a:rPr lang="en-US" altLang="zh-CN" sz="2800" dirty="0" err="1">
                <a:solidFill>
                  <a:srgbClr val="00B0F0"/>
                </a:solidFill>
                <a:latin typeface="+mn-ea"/>
              </a:rPr>
              <a:t>ssh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-copy-id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 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worker1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 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免密码登录目标主机</a:t>
            </a:r>
          </a:p>
        </p:txBody>
      </p:sp>
    </p:spTree>
    <p:extLst>
      <p:ext uri="{BB962C8B-B14F-4D97-AF65-F5344CB8AC3E}">
        <p14:creationId xmlns:p14="http://schemas.microsoft.com/office/powerpoint/2010/main" val="135147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762494" y="2933895"/>
            <a:ext cx="13412705" cy="389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步骤：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每一台机器都要安装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JDK1.8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每一台机器都要安装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Hadoop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etc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/workers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中设置所有子节点的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hostname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worker1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worker2</a:t>
            </a:r>
          </a:p>
        </p:txBody>
      </p:sp>
    </p:spTree>
    <p:extLst>
      <p:ext uri="{BB962C8B-B14F-4D97-AF65-F5344CB8AC3E}">
        <p14:creationId xmlns:p14="http://schemas.microsoft.com/office/powerpoint/2010/main" val="283752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启动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17720" y="2649082"/>
            <a:ext cx="13412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Shell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脚本批量启动方式：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在任意一台服务器上执行命令：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启动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服务：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sbin/start-dfs.sh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启动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服务：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sbin/start-yarn.sh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或者：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直接启动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hdfs+yarn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服务：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sbin/start-all.sh</a:t>
            </a:r>
          </a:p>
        </p:txBody>
      </p:sp>
    </p:spTree>
    <p:extLst>
      <p:ext uri="{BB962C8B-B14F-4D97-AF65-F5344CB8AC3E}">
        <p14:creationId xmlns:p14="http://schemas.microsoft.com/office/powerpoint/2010/main" val="23111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安装测试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417720" y="3395605"/>
            <a:ext cx="13412705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./bin/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jar share/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mapreduce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/hadoop-mapreduce-examples-3.2.0.jar wordcount /user/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LICENSE.txt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/user/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/wordcount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7720" y="2649082"/>
            <a:ext cx="932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运行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自带 </a:t>
            </a:r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wordcount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 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程序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417720" y="5500630"/>
            <a:ext cx="13412705" cy="1308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查看统计结果：</a:t>
            </a:r>
          </a:p>
          <a:p>
            <a:pPr>
              <a:lnSpc>
                <a:spcPct val="150000"/>
              </a:lnSpc>
            </a:pP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zh-CN" sz="2800" dirty="0">
                <a:solidFill>
                  <a:srgbClr val="00B0F0"/>
                </a:solidFill>
                <a:latin typeface="+mn-ea"/>
              </a:rPr>
              <a:t>fs -cat 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/user/</a:t>
            </a:r>
            <a:r>
              <a:rPr lang="en-US" altLang="zh-CN" sz="2800" dirty="0" err="1">
                <a:solidFill>
                  <a:schemeClr val="accent2"/>
                </a:solidFill>
                <a:latin typeface="+mn-ea"/>
              </a:rPr>
              <a:t>hadoop</a:t>
            </a:r>
            <a:r>
              <a:rPr lang="en-US" altLang="zh-CN" sz="2800" dirty="0">
                <a:solidFill>
                  <a:schemeClr val="accent2"/>
                </a:solidFill>
                <a:latin typeface="+mn-ea"/>
              </a:rPr>
              <a:t>/wordcount/part-r-00000</a:t>
            </a:r>
          </a:p>
        </p:txBody>
      </p:sp>
    </p:spTree>
    <p:extLst>
      <p:ext uri="{BB962C8B-B14F-4D97-AF65-F5344CB8AC3E}">
        <p14:creationId xmlns:p14="http://schemas.microsoft.com/office/powerpoint/2010/main" val="126621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知识点小结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3. 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安装</a:t>
            </a: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endParaRPr lang="zh-CN" altLang="en-US" sz="4800" b="1" dirty="0">
              <a:solidFill>
                <a:prstClr val="white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112441" y="3533501"/>
            <a:ext cx="9326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单机安装步骤</a:t>
            </a:r>
            <a:endParaRPr lang="en-US" altLang="zh-CN" sz="3600" dirty="0">
              <a:solidFill>
                <a:prstClr val="white"/>
              </a:solidFill>
              <a:latin typeface="+mn-ea"/>
            </a:endParaRPr>
          </a:p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集群部署步骤</a:t>
            </a:r>
            <a:endParaRPr lang="en-US" altLang="zh-CN" sz="3600" dirty="0">
              <a:solidFill>
                <a:prstClr val="white"/>
              </a:solidFill>
              <a:latin typeface="+mn-ea"/>
            </a:endParaRPr>
          </a:p>
          <a:p>
            <a:pPr marL="742950" indent="-742950">
              <a:buAutoNum type="arabicPeriod"/>
            </a:pP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集群部署测试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wordcount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程序</a:t>
            </a:r>
          </a:p>
        </p:txBody>
      </p:sp>
    </p:spTree>
    <p:extLst>
      <p:ext uri="{BB962C8B-B14F-4D97-AF65-F5344CB8AC3E}">
        <p14:creationId xmlns:p14="http://schemas.microsoft.com/office/powerpoint/2010/main" val="6176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8731" y="1685446"/>
            <a:ext cx="56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知识点小结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918220" y="88372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本章小结</a:t>
            </a:r>
          </a:p>
        </p:txBody>
      </p:sp>
      <p:cxnSp>
        <p:nvCxnSpPr>
          <p:cNvPr id="4" name="直线连接符 5"/>
          <p:cNvCxnSpPr/>
          <p:nvPr/>
        </p:nvCxnSpPr>
        <p:spPr>
          <a:xfrm>
            <a:off x="738732" y="2490429"/>
            <a:ext cx="2747418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612592" y="3389968"/>
            <a:ext cx="9326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基本概念和原理</a:t>
            </a:r>
            <a:endParaRPr lang="en-US" altLang="zh-CN" sz="3600" dirty="0">
              <a:solidFill>
                <a:prstClr val="white"/>
              </a:solidFill>
              <a:latin typeface="+mn-ea"/>
            </a:endParaRPr>
          </a:p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安装前的一些准备</a:t>
            </a:r>
            <a:endParaRPr lang="en-US" altLang="zh-CN" sz="3600" dirty="0">
              <a:solidFill>
                <a:prstClr val="white"/>
              </a:solidFill>
              <a:latin typeface="+mn-ea"/>
            </a:endParaRPr>
          </a:p>
          <a:p>
            <a:pPr marL="742950" indent="-742950">
              <a:buAutoNum type="arabicPeriod"/>
            </a:pP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安装和部署步骤</a:t>
            </a:r>
          </a:p>
        </p:txBody>
      </p:sp>
    </p:spTree>
    <p:extLst>
      <p:ext uri="{BB962C8B-B14F-4D97-AF65-F5344CB8AC3E}">
        <p14:creationId xmlns:p14="http://schemas.microsoft.com/office/powerpoint/2010/main" val="18620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5950187" y="444529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66847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304862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2775300" y="4598842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0944533" y="4524942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6395461" y="4689271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8261285" y="4842826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9750132" y="4842826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11536392" y="4842826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13647044" y="3728250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13154739" y="4255141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8288000" cy="10287000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6020699" y="443391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73898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375374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2845812" y="4587466"/>
            <a:ext cx="445274" cy="44605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1015045" y="4513566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6465973" y="4677895"/>
            <a:ext cx="1007474" cy="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8331797" y="4831450"/>
            <a:ext cx="104394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9820644" y="4831450"/>
            <a:ext cx="1194435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11606904" y="4831450"/>
            <a:ext cx="1238250" cy="9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13717556" y="3716874"/>
            <a:ext cx="592812" cy="59385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13225251" y="4243765"/>
            <a:ext cx="579120" cy="42957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040577" y="2410134"/>
            <a:ext cx="6185452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谢谢观看</a:t>
            </a:r>
            <a:endParaRPr kumimoji="0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349567" y="5273403"/>
            <a:ext cx="358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主讲人：</a:t>
            </a:r>
            <a:r>
              <a:rPr lang="en-US" altLang="zh-CN" sz="3200" dirty="0">
                <a:solidFill>
                  <a:prstClr val="white"/>
                </a:solidFill>
                <a:latin typeface="微软雅黑"/>
                <a:ea typeface="微软雅黑"/>
              </a:rPr>
              <a:t>Josh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59205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7656" y="1"/>
            <a:ext cx="18288000" cy="10288587"/>
            <a:chOff x="0" y="1"/>
            <a:chExt cx="18288000" cy="1028858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9500"/>
            <a:stretch/>
          </p:blipFill>
          <p:spPr>
            <a:xfrm>
              <a:off x="0" y="4065006"/>
              <a:ext cx="18288000" cy="622358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0" y="1"/>
              <a:ext cx="18288000" cy="4617266"/>
            </a:xfrm>
            <a:prstGeom prst="rect">
              <a:avLst/>
            </a:prstGeom>
            <a:solidFill>
              <a:srgbClr val="030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7970" y="2049432"/>
            <a:ext cx="7927760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1371600">
              <a:defRPr/>
            </a:pPr>
            <a:r>
              <a:rPr lang="zh-CN" altLang="en-US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什么是</a:t>
            </a:r>
            <a:r>
              <a:rPr lang="en-US" altLang="zh-CN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Hadoop</a:t>
            </a:r>
            <a:r>
              <a:rPr lang="zh-CN" altLang="en-US" sz="4400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框架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168450" y="5085259"/>
            <a:ext cx="849376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解决问题：海量数据的存储和计算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3562243" y="7315194"/>
            <a:ext cx="849376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海量数据的存储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分布式存储</a:t>
            </a:r>
          </a:p>
        </p:txBody>
      </p:sp>
      <p:sp>
        <p:nvSpPr>
          <p:cNvPr id="13" name="燕尾形箭头 12"/>
          <p:cNvSpPr/>
          <p:nvPr/>
        </p:nvSpPr>
        <p:spPr>
          <a:xfrm>
            <a:off x="2328245" y="7352866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3562243" y="8582123"/>
            <a:ext cx="849376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海量数据的计算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-&gt;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分布式并行计算</a:t>
            </a:r>
          </a:p>
        </p:txBody>
      </p:sp>
      <p:sp>
        <p:nvSpPr>
          <p:cNvPr id="15" name="燕尾形箭头 14"/>
          <p:cNvSpPr/>
          <p:nvPr/>
        </p:nvSpPr>
        <p:spPr>
          <a:xfrm>
            <a:off x="2328245" y="8619795"/>
            <a:ext cx="958788" cy="58468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7970" y="2960852"/>
            <a:ext cx="15524748" cy="14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是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Apache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基金会组织的一个顶级项目，其核心为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HDFS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为海量数据提供存储，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海量数据提供计算。</a:t>
            </a:r>
          </a:p>
        </p:txBody>
      </p:sp>
      <p:sp>
        <p:nvSpPr>
          <p:cNvPr id="7" name="笑脸 6"/>
          <p:cNvSpPr/>
          <p:nvPr/>
        </p:nvSpPr>
        <p:spPr>
          <a:xfrm>
            <a:off x="934452" y="5006101"/>
            <a:ext cx="730655" cy="7306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笑脸 18"/>
          <p:cNvSpPr/>
          <p:nvPr/>
        </p:nvSpPr>
        <p:spPr>
          <a:xfrm>
            <a:off x="934451" y="6125590"/>
            <a:ext cx="730655" cy="730655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230594" y="6199816"/>
            <a:ext cx="849376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解决方法：</a:t>
            </a:r>
          </a:p>
        </p:txBody>
      </p:sp>
    </p:spTree>
    <p:extLst>
      <p:ext uri="{BB962C8B-B14F-4D97-AF65-F5344CB8AC3E}">
        <p14:creationId xmlns:p14="http://schemas.microsoft.com/office/powerpoint/2010/main" val="3450839654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/>
      <p:bldP spid="10" grpId="0"/>
      <p:bldP spid="13" grpId="0" animBg="1"/>
      <p:bldP spid="14" grpId="0"/>
      <p:bldP spid="15" grpId="0" animBg="1"/>
      <p:bldP spid="5" grpId="0"/>
      <p:bldP spid="7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 flipV="1">
            <a:off x="1238250" y="3626584"/>
            <a:ext cx="8858250" cy="62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+mn-ea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1377141" y="3241759"/>
            <a:ext cx="610815" cy="845849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718344" y="3228198"/>
            <a:ext cx="610815" cy="845849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燕尾形 32"/>
          <p:cNvSpPr/>
          <p:nvPr/>
        </p:nvSpPr>
        <p:spPr>
          <a:xfrm>
            <a:off x="9649841" y="3234689"/>
            <a:ext cx="610815" cy="845849"/>
          </a:xfrm>
          <a:prstGeom prst="chevron">
            <a:avLst>
              <a:gd name="adj" fmla="val 759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794644" y="2801069"/>
            <a:ext cx="5740008" cy="5847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prstClr val="white"/>
                </a:solidFill>
                <a:latin typeface="+mn-ea"/>
              </a:rPr>
              <a:t>Google</a:t>
            </a:r>
            <a:r>
              <a:rPr lang="zh-CN" altLang="en-US" sz="3200" dirty="0">
                <a:solidFill>
                  <a:prstClr val="white"/>
                </a:solidFill>
                <a:latin typeface="+mn-ea"/>
              </a:rPr>
              <a:t>的三驾马车</a:t>
            </a:r>
          </a:p>
        </p:txBody>
      </p:sp>
      <p:grpSp>
        <p:nvGrpSpPr>
          <p:cNvPr id="13" name="组 12"/>
          <p:cNvGrpSpPr/>
          <p:nvPr/>
        </p:nvGrpSpPr>
        <p:grpSpPr>
          <a:xfrm>
            <a:off x="2271060" y="3576205"/>
            <a:ext cx="1949504" cy="5158220"/>
            <a:chOff x="1409837" y="1340616"/>
            <a:chExt cx="2188830" cy="4556109"/>
          </a:xfrm>
          <a:solidFill>
            <a:schemeClr val="accent1">
              <a:alpha val="30000"/>
            </a:schemeClr>
          </a:solidFill>
        </p:grpSpPr>
        <p:grpSp>
          <p:nvGrpSpPr>
            <p:cNvPr id="12" name="组 11"/>
            <p:cNvGrpSpPr/>
            <p:nvPr/>
          </p:nvGrpSpPr>
          <p:grpSpPr>
            <a:xfrm>
              <a:off x="1409837" y="1340616"/>
              <a:ext cx="2188830" cy="4556109"/>
              <a:chOff x="1644650" y="1340616"/>
              <a:chExt cx="1955800" cy="4556109"/>
            </a:xfrm>
            <a:grpFill/>
          </p:grpSpPr>
          <p:sp>
            <p:nvSpPr>
              <p:cNvPr id="9" name="椭圆 8"/>
              <p:cNvSpPr/>
              <p:nvPr/>
            </p:nvSpPr>
            <p:spPr>
              <a:xfrm>
                <a:off x="2426001" y="1340616"/>
                <a:ext cx="376742" cy="2816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latin typeface="+mn-ea"/>
                </a:endParaRPr>
              </a:p>
            </p:txBody>
          </p:sp>
          <p:sp>
            <p:nvSpPr>
              <p:cNvPr id="11" name="上箭头标注 10"/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latin typeface="+mn-ea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591181" y="3930672"/>
              <a:ext cx="1826140" cy="1261884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913494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Google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发布分布式文件系统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GFS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相关论文</a:t>
              </a:r>
              <a:endParaRPr lang="zh-CN" altLang="en-US" sz="1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995212" y="2852192"/>
              <a:ext cx="1056838" cy="37431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827939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+mn-ea"/>
                </a:rPr>
                <a:t>2003</a:t>
              </a:r>
            </a:p>
          </p:txBody>
        </p:sp>
        <p:sp>
          <p:nvSpPr>
            <p:cNvPr id="42" name="Freeform 7"/>
            <p:cNvSpPr>
              <a:spLocks noEditPoints="1"/>
            </p:cNvSpPr>
            <p:nvPr/>
          </p:nvSpPr>
          <p:spPr bwMode="auto">
            <a:xfrm>
              <a:off x="2231729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900995" y="3553760"/>
            <a:ext cx="1949504" cy="5180665"/>
            <a:chOff x="3894312" y="1337630"/>
            <a:chExt cx="2188830" cy="4559095"/>
          </a:xfrm>
          <a:solidFill>
            <a:schemeClr val="bg1">
              <a:alpha val="30000"/>
            </a:schemeClr>
          </a:solidFill>
        </p:grpSpPr>
        <p:grpSp>
          <p:nvGrpSpPr>
            <p:cNvPr id="44" name="组 43"/>
            <p:cNvGrpSpPr/>
            <p:nvPr/>
          </p:nvGrpSpPr>
          <p:grpSpPr>
            <a:xfrm>
              <a:off x="3894312" y="1337630"/>
              <a:ext cx="2188830" cy="4559095"/>
              <a:chOff x="1644650" y="1337630"/>
              <a:chExt cx="1955800" cy="4559095"/>
            </a:xfrm>
            <a:grpFill/>
          </p:grpSpPr>
          <p:sp>
            <p:nvSpPr>
              <p:cNvPr id="48" name="椭圆 47"/>
              <p:cNvSpPr/>
              <p:nvPr/>
            </p:nvSpPr>
            <p:spPr>
              <a:xfrm>
                <a:off x="2441536" y="1337630"/>
                <a:ext cx="376742" cy="29687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9" name="上箭头标注 48"/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4043572" y="3945879"/>
              <a:ext cx="1887576" cy="1028804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913494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Google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发布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MapReduce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论文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510059" y="2867401"/>
              <a:ext cx="1056838" cy="3743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827939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+mn-ea"/>
                </a:rPr>
                <a:t>2004</a:t>
              </a:r>
              <a:endParaRPr lang="zh-CN" altLang="en-US" sz="2400" b="1" kern="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4716204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7405518" y="3560168"/>
            <a:ext cx="1949505" cy="5174257"/>
            <a:chOff x="1409837" y="1340958"/>
            <a:chExt cx="2188830" cy="4555767"/>
          </a:xfrm>
          <a:solidFill>
            <a:schemeClr val="accent1">
              <a:alpha val="30000"/>
            </a:schemeClr>
          </a:solidFill>
        </p:grpSpPr>
        <p:grpSp>
          <p:nvGrpSpPr>
            <p:cNvPr id="54" name="组 53"/>
            <p:cNvGrpSpPr/>
            <p:nvPr/>
          </p:nvGrpSpPr>
          <p:grpSpPr>
            <a:xfrm>
              <a:off x="1409837" y="1340958"/>
              <a:ext cx="2188830" cy="4555767"/>
              <a:chOff x="1644650" y="1340958"/>
              <a:chExt cx="1955800" cy="4555767"/>
            </a:xfrm>
            <a:grpFill/>
          </p:grpSpPr>
          <p:sp>
            <p:nvSpPr>
              <p:cNvPr id="63" name="椭圆 62"/>
              <p:cNvSpPr/>
              <p:nvPr/>
            </p:nvSpPr>
            <p:spPr>
              <a:xfrm>
                <a:off x="2434177" y="1340958"/>
                <a:ext cx="376742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latin typeface="+mn-ea"/>
                </a:endParaRPr>
              </a:p>
            </p:txBody>
          </p:sp>
          <p:sp>
            <p:nvSpPr>
              <p:cNvPr id="64" name="上箭头标注 63"/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50" dirty="0">
                  <a:latin typeface="+mn-ea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1559095" y="3944013"/>
              <a:ext cx="1877504" cy="1030202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ctr" defTabSz="913494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Google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发布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</a:rPr>
                <a:t>Bitable</a:t>
              </a:r>
              <a:r>
                <a:rPr lang="zh-CN" altLang="en-US" dirty="0">
                  <a:solidFill>
                    <a:schemeClr val="bg1"/>
                  </a:solidFill>
                  <a:latin typeface="+mn-ea"/>
                </a:rPr>
                <a:t>分布式数据库论文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975830" y="2865533"/>
              <a:ext cx="1056837" cy="3743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827939">
                <a:defRPr/>
              </a:pPr>
              <a:r>
                <a:rPr lang="en-US" altLang="zh-CN" sz="2400" b="1" kern="0" dirty="0">
                  <a:solidFill>
                    <a:schemeClr val="bg1"/>
                  </a:solidFill>
                  <a:latin typeface="+mn-ea"/>
                </a:rPr>
                <a:t>2005</a:t>
              </a:r>
            </a:p>
          </p:txBody>
        </p: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2231729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38732" y="1685446"/>
            <a:ext cx="6535202" cy="804983"/>
            <a:chOff x="1007305" y="947449"/>
            <a:chExt cx="6535202" cy="804983"/>
          </a:xfrm>
        </p:grpSpPr>
        <p:sp>
          <p:nvSpPr>
            <p:cNvPr id="43" name="文本框 42"/>
            <p:cNvSpPr txBox="1"/>
            <p:nvPr/>
          </p:nvSpPr>
          <p:spPr>
            <a:xfrm>
              <a:off x="1007305" y="947449"/>
              <a:ext cx="65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+mn-ea"/>
                </a:rPr>
                <a:t>Hadoop</a:t>
              </a:r>
              <a:r>
                <a:rPr lang="zh-CN" altLang="en-US" sz="3600" dirty="0">
                  <a:solidFill>
                    <a:prstClr val="white"/>
                  </a:solidFill>
                  <a:latin typeface="+mn-ea"/>
                </a:rPr>
                <a:t>的发展历史</a:t>
              </a:r>
            </a:p>
          </p:txBody>
        </p:sp>
        <p:cxnSp>
          <p:nvCxnSpPr>
            <p:cNvPr id="51" name="直线连接符 5"/>
            <p:cNvCxnSpPr/>
            <p:nvPr/>
          </p:nvCxnSpPr>
          <p:spPr>
            <a:xfrm>
              <a:off x="1007305" y="1752432"/>
              <a:ext cx="424396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AE225C5-A1FD-6C49-B41A-618DB287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867" y="2331777"/>
            <a:ext cx="2959100" cy="415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960917668"/>
              </p:ext>
            </p:extLst>
          </p:nvPr>
        </p:nvGraphicFramePr>
        <p:xfrm>
          <a:off x="9197088" y="5113343"/>
          <a:ext cx="6862061" cy="409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 animBg="1"/>
      <p:bldP spid="32" grpId="0" animBg="1"/>
      <p:bldP spid="33" grpId="0" animBg="1"/>
      <p:bldP spid="37" grpId="0" animBg="1"/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204777094"/>
              </p:ext>
            </p:extLst>
          </p:nvPr>
        </p:nvGraphicFramePr>
        <p:xfrm>
          <a:off x="10784706" y="5105399"/>
          <a:ext cx="6852537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0" name="组合 39"/>
          <p:cNvGrpSpPr/>
          <p:nvPr/>
        </p:nvGrpSpPr>
        <p:grpSpPr>
          <a:xfrm>
            <a:off x="738732" y="1685446"/>
            <a:ext cx="6415021" cy="824720"/>
            <a:chOff x="1007305" y="947449"/>
            <a:chExt cx="6535202" cy="804983"/>
          </a:xfrm>
        </p:grpSpPr>
        <p:sp>
          <p:nvSpPr>
            <p:cNvPr id="43" name="文本框 42"/>
            <p:cNvSpPr txBox="1"/>
            <p:nvPr/>
          </p:nvSpPr>
          <p:spPr>
            <a:xfrm>
              <a:off x="1007305" y="947449"/>
              <a:ext cx="6535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prstClr val="white"/>
                  </a:solidFill>
                  <a:latin typeface="+mn-ea"/>
                </a:rPr>
                <a:t>Hadoop</a:t>
              </a:r>
              <a:r>
                <a:rPr lang="zh-CN" altLang="en-US" sz="3600" dirty="0">
                  <a:solidFill>
                    <a:prstClr val="white"/>
                  </a:solidFill>
                  <a:latin typeface="+mn-ea"/>
                </a:rPr>
                <a:t>的发展历史</a:t>
              </a:r>
            </a:p>
          </p:txBody>
        </p:sp>
        <p:cxnSp>
          <p:nvCxnSpPr>
            <p:cNvPr id="51" name="直线连接符 5"/>
            <p:cNvCxnSpPr/>
            <p:nvPr/>
          </p:nvCxnSpPr>
          <p:spPr>
            <a:xfrm>
              <a:off x="1007305" y="1752432"/>
              <a:ext cx="424396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aphicFrame>
        <p:nvGraphicFramePr>
          <p:cNvPr id="3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02852"/>
              </p:ext>
            </p:extLst>
          </p:nvPr>
        </p:nvGraphicFramePr>
        <p:xfrm>
          <a:off x="879474" y="2905127"/>
          <a:ext cx="9521825" cy="6305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4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2006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>
                    <a:lnR w="12700" cmpd="sng">
                      <a:noFill/>
                    </a:ln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Nutch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发布，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0.1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Yahoo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搭建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600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台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集群提供生产服务</a:t>
                      </a:r>
                    </a:p>
                  </a:txBody>
                  <a:tcPr marL="122306" marR="122306" marT="61153" marB="6115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2007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</a:t>
                      </a:r>
                      <a:r>
                        <a:rPr lang="en-US" altLang="zh-CN" sz="210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Hbase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使用版本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Pig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诞生在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Yahoo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>
                    <a:lnL w="12700" cmpd="sng">
                      <a:noFill/>
                    </a:lnL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2008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YARN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诞生，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成为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顶级项目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Cloudera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公司成立，主要业务开发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发行版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2009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MapR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发行版诞生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HDFS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成为独立子项目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604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2010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Hive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发布</a:t>
                      </a:r>
                      <a:endParaRPr lang="en-US" altLang="zh-CN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Pig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018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2011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zookeeper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发布，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Hortonworks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公司成立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018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2012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Hadoop1.0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发布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6018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2013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Hadoop2.2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发布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6018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2014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Spark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成为</a:t>
                      </a:r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Apache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顶级项目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8455"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2017</a:t>
                      </a:r>
                      <a:endParaRPr lang="zh-CN" altLang="en-US" sz="2100" dirty="0"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  <a:solidFill>
                          <a:schemeClr val="tx2"/>
                        </a:solidFill>
                      </a:endParaRPr>
                    </a:p>
                  </a:txBody>
                  <a:tcPr marL="122306" marR="122306" marT="61153" marB="61153"/>
                </a:tc>
                <a:tc>
                  <a:txBody>
                    <a:bodyPr/>
                    <a:lstStyle/>
                    <a:p>
                      <a:r>
                        <a:rPr lang="en-US" altLang="zh-CN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Hadoop2.8</a:t>
                      </a:r>
                      <a:r>
                        <a:rPr lang="zh-CN" altLang="en-US" sz="210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</a:rPr>
                        <a:t> 发布</a:t>
                      </a:r>
                    </a:p>
                  </a:txBody>
                  <a:tcPr marL="122306" marR="122306" marT="61153" marB="6115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220348" y="4180868"/>
            <a:ext cx="59812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经过演化，另一个核心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Yarn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诞生</a:t>
            </a:r>
          </a:p>
          <a:p>
            <a:pPr algn="ctr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1691219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935508" y="6702325"/>
            <a:ext cx="608397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有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大核心组件：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HDFS ---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分布式文件系统海量数据的存储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集群服务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),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MapReduce ----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运算框架，海量数据运算分析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Yarn ----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资源调度管理集群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可以理解为一个分布式的操作系统，集群服务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238888" y="4581377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8025924" y="3425159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9628924" y="4717305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7949765" y="6545715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5594550" y="6616224"/>
            <a:ext cx="1987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chemeClr val="bg1"/>
                </a:solidFill>
                <a:latin typeface="+mn-ea"/>
              </a:rPr>
              <a:t>05</a:t>
            </a:r>
            <a:endParaRPr lang="zh-CN" altLang="en-US" sz="44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032369" y="4169609"/>
            <a:ext cx="2598544" cy="2470428"/>
            <a:chOff x="6772497" y="3060146"/>
            <a:chExt cx="4800696" cy="4564007"/>
          </a:xfrm>
        </p:grpSpPr>
        <p:sp>
          <p:nvSpPr>
            <p:cNvPr id="159" name="任意多边形 158"/>
            <p:cNvSpPr/>
            <p:nvPr/>
          </p:nvSpPr>
          <p:spPr bwMode="auto">
            <a:xfrm>
              <a:off x="7693787" y="6862160"/>
              <a:ext cx="2970686" cy="761703"/>
            </a:xfrm>
            <a:custGeom>
              <a:avLst/>
              <a:gdLst>
                <a:gd name="connsiteX0" fmla="*/ 416379 w 2282049"/>
                <a:gd name="connsiteY0" fmla="*/ 0 h 585132"/>
                <a:gd name="connsiteX1" fmla="*/ 424202 w 2282049"/>
                <a:gd name="connsiteY1" fmla="*/ 24110 h 585132"/>
                <a:gd name="connsiteX2" fmla="*/ 1848198 w 2282049"/>
                <a:gd name="connsiteY2" fmla="*/ 24110 h 585132"/>
                <a:gd name="connsiteX3" fmla="*/ 1853226 w 2282049"/>
                <a:gd name="connsiteY3" fmla="*/ 8614 h 585132"/>
                <a:gd name="connsiteX4" fmla="*/ 2282049 w 2282049"/>
                <a:gd name="connsiteY4" fmla="*/ 585132 h 585132"/>
                <a:gd name="connsiteX5" fmla="*/ 0 w 2282049"/>
                <a:gd name="connsiteY5" fmla="*/ 585132 h 58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2049" h="585132">
                  <a:moveTo>
                    <a:pt x="416379" y="0"/>
                  </a:moveTo>
                  <a:lnTo>
                    <a:pt x="424202" y="24110"/>
                  </a:lnTo>
                  <a:lnTo>
                    <a:pt x="1848198" y="24110"/>
                  </a:lnTo>
                  <a:lnTo>
                    <a:pt x="1853226" y="8614"/>
                  </a:lnTo>
                  <a:lnTo>
                    <a:pt x="2282049" y="585132"/>
                  </a:lnTo>
                  <a:lnTo>
                    <a:pt x="0" y="585132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latin typeface="+mn-ea"/>
              </a:endParaRPr>
            </a:p>
          </p:txBody>
        </p:sp>
        <p:sp>
          <p:nvSpPr>
            <p:cNvPr id="161" name="任意多边形 160"/>
            <p:cNvSpPr/>
            <p:nvPr/>
          </p:nvSpPr>
          <p:spPr bwMode="auto">
            <a:xfrm>
              <a:off x="6781869" y="4813339"/>
              <a:ext cx="1465617" cy="2810814"/>
            </a:xfrm>
            <a:custGeom>
              <a:avLst/>
              <a:gdLst>
                <a:gd name="connsiteX0" fmla="*/ 0 w 1125871"/>
                <a:gd name="connsiteY0" fmla="*/ 0 h 2159238"/>
                <a:gd name="connsiteX1" fmla="*/ 690629 w 1125871"/>
                <a:gd name="connsiteY1" fmla="*/ 237484 h 2159238"/>
                <a:gd name="connsiteX2" fmla="*/ 684687 w 1125871"/>
                <a:gd name="connsiteY2" fmla="*/ 241807 h 2159238"/>
                <a:gd name="connsiteX3" fmla="*/ 1124727 w 1125871"/>
                <a:gd name="connsiteY3" fmla="*/ 1597993 h 2159238"/>
                <a:gd name="connsiteX4" fmla="*/ 1125871 w 1125871"/>
                <a:gd name="connsiteY4" fmla="*/ 1597993 h 2159238"/>
                <a:gd name="connsiteX5" fmla="*/ 704711 w 1125871"/>
                <a:gd name="connsiteY5" fmla="*/ 2159238 h 215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871" h="2159238">
                  <a:moveTo>
                    <a:pt x="0" y="0"/>
                  </a:moveTo>
                  <a:lnTo>
                    <a:pt x="690629" y="237484"/>
                  </a:lnTo>
                  <a:lnTo>
                    <a:pt x="684687" y="241807"/>
                  </a:lnTo>
                  <a:lnTo>
                    <a:pt x="1124727" y="1597993"/>
                  </a:lnTo>
                  <a:lnTo>
                    <a:pt x="1125871" y="1597993"/>
                  </a:lnTo>
                  <a:lnTo>
                    <a:pt x="704711" y="215923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latin typeface="+mn-ea"/>
              </a:endParaRPr>
            </a:p>
          </p:txBody>
        </p:sp>
        <p:sp>
          <p:nvSpPr>
            <p:cNvPr id="153" name="任意多边形 152"/>
            <p:cNvSpPr/>
            <p:nvPr/>
          </p:nvSpPr>
          <p:spPr bwMode="auto">
            <a:xfrm>
              <a:off x="6772497" y="3069338"/>
              <a:ext cx="2399829" cy="2053977"/>
            </a:xfrm>
            <a:custGeom>
              <a:avLst/>
              <a:gdLst>
                <a:gd name="connsiteX0" fmla="*/ 1842834 w 1843523"/>
                <a:gd name="connsiteY0" fmla="*/ 0 h 1577843"/>
                <a:gd name="connsiteX1" fmla="*/ 1842834 w 1843523"/>
                <a:gd name="connsiteY1" fmla="*/ 735457 h 1577843"/>
                <a:gd name="connsiteX2" fmla="*/ 1842834 w 1843523"/>
                <a:gd name="connsiteY2" fmla="*/ 744152 h 1577843"/>
                <a:gd name="connsiteX3" fmla="*/ 696954 w 1843523"/>
                <a:gd name="connsiteY3" fmla="*/ 1577843 h 1577843"/>
                <a:gd name="connsiteX4" fmla="*/ 0 w 1843523"/>
                <a:gd name="connsiteY4" fmla="*/ 1335406 h 157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3523" h="1577843">
                  <a:moveTo>
                    <a:pt x="1842834" y="0"/>
                  </a:moveTo>
                  <a:cubicBezTo>
                    <a:pt x="1844028" y="245122"/>
                    <a:pt x="1843431" y="490290"/>
                    <a:pt x="1842834" y="735457"/>
                  </a:cubicBezTo>
                  <a:lnTo>
                    <a:pt x="1842834" y="744152"/>
                  </a:lnTo>
                  <a:lnTo>
                    <a:pt x="696954" y="1577843"/>
                  </a:lnTo>
                  <a:lnTo>
                    <a:pt x="0" y="1335406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latin typeface="+mn-ea"/>
              </a:endParaRPr>
            </a:p>
          </p:txBody>
        </p:sp>
        <p:sp>
          <p:nvSpPr>
            <p:cNvPr id="155" name="任意多边形 154"/>
            <p:cNvSpPr/>
            <p:nvPr/>
          </p:nvSpPr>
          <p:spPr bwMode="auto">
            <a:xfrm>
              <a:off x="9173562" y="3060146"/>
              <a:ext cx="2399631" cy="2069415"/>
            </a:xfrm>
            <a:custGeom>
              <a:avLst/>
              <a:gdLst>
                <a:gd name="connsiteX0" fmla="*/ 0 w 1843371"/>
                <a:gd name="connsiteY0" fmla="*/ 0 h 1589703"/>
                <a:gd name="connsiteX1" fmla="*/ 934221 w 1843371"/>
                <a:gd name="connsiteY1" fmla="*/ 678740 h 1589703"/>
                <a:gd name="connsiteX2" fmla="*/ 1843371 w 1843371"/>
                <a:gd name="connsiteY2" fmla="*/ 1345706 h 1589703"/>
                <a:gd name="connsiteX3" fmla="*/ 1151127 w 1843371"/>
                <a:gd name="connsiteY3" fmla="*/ 1589703 h 1589703"/>
                <a:gd name="connsiteX4" fmla="*/ 1151487 w 1843371"/>
                <a:gd name="connsiteY4" fmla="*/ 1588592 h 1589703"/>
                <a:gd name="connsiteX5" fmla="*/ 0 w 1843371"/>
                <a:gd name="connsiteY5" fmla="*/ 750823 h 1589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3371" h="1589703">
                  <a:moveTo>
                    <a:pt x="0" y="0"/>
                  </a:moveTo>
                  <a:lnTo>
                    <a:pt x="934221" y="678740"/>
                  </a:lnTo>
                  <a:lnTo>
                    <a:pt x="1843371" y="1345706"/>
                  </a:lnTo>
                  <a:lnTo>
                    <a:pt x="1151127" y="1589703"/>
                  </a:lnTo>
                  <a:lnTo>
                    <a:pt x="1151487" y="1588592"/>
                  </a:lnTo>
                  <a:lnTo>
                    <a:pt x="0" y="750823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latin typeface="+mn-ea"/>
              </a:endParaRPr>
            </a:p>
          </p:txBody>
        </p:sp>
        <p:sp>
          <p:nvSpPr>
            <p:cNvPr id="157" name="任意多边形 156"/>
            <p:cNvSpPr/>
            <p:nvPr/>
          </p:nvSpPr>
          <p:spPr bwMode="auto">
            <a:xfrm>
              <a:off x="10102154" y="4808804"/>
              <a:ext cx="1467365" cy="2815056"/>
            </a:xfrm>
            <a:custGeom>
              <a:avLst/>
              <a:gdLst>
                <a:gd name="connsiteX0" fmla="*/ 1127214 w 1127214"/>
                <a:gd name="connsiteY0" fmla="*/ 0 h 2162497"/>
                <a:gd name="connsiteX1" fmla="*/ 424859 w 1127214"/>
                <a:gd name="connsiteY1" fmla="*/ 2162497 h 2162497"/>
                <a:gd name="connsiteX2" fmla="*/ 0 w 1127214"/>
                <a:gd name="connsiteY2" fmla="*/ 1595671 h 2162497"/>
                <a:gd name="connsiteX3" fmla="*/ 438156 w 1127214"/>
                <a:gd name="connsiteY3" fmla="*/ 245290 h 2162497"/>
                <a:gd name="connsiteX4" fmla="*/ 436181 w 1127214"/>
                <a:gd name="connsiteY4" fmla="*/ 243853 h 216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7214" h="2162497">
                  <a:moveTo>
                    <a:pt x="1127214" y="0"/>
                  </a:moveTo>
                  <a:lnTo>
                    <a:pt x="424859" y="2162497"/>
                  </a:lnTo>
                  <a:lnTo>
                    <a:pt x="0" y="1595671"/>
                  </a:lnTo>
                  <a:lnTo>
                    <a:pt x="438156" y="245290"/>
                  </a:lnTo>
                  <a:lnTo>
                    <a:pt x="436181" y="24385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137160" tIns="68580" rIns="137160" bIns="68580" numCol="1" anchor="t" anchorCtr="0" compatLnSpc="1">
              <a:noAutofit/>
            </a:bodyPr>
            <a:lstStyle/>
            <a:p>
              <a:endParaRPr lang="zh-CN" altLang="en-US" sz="4050" dirty="0">
                <a:gradFill>
                  <a:gsLst>
                    <a:gs pos="100000">
                      <a:srgbClr val="323122"/>
                    </a:gs>
                    <a:gs pos="0">
                      <a:srgbClr val="826E4E"/>
                    </a:gs>
                  </a:gsLst>
                  <a:path path="circle">
                    <a:fillToRect l="50000" t="50000" r="50000" b="50000"/>
                  </a:path>
                </a:gradFill>
                <a:latin typeface="+mn-ea"/>
              </a:endParaRPr>
            </a:p>
          </p:txBody>
        </p:sp>
        <p:sp>
          <p:nvSpPr>
            <p:cNvPr id="180" name="椭圆 179"/>
            <p:cNvSpPr/>
            <p:nvPr/>
          </p:nvSpPr>
          <p:spPr>
            <a:xfrm>
              <a:off x="8889350" y="3796915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sp>
          <p:nvSpPr>
            <p:cNvPr id="181" name="椭圆 180"/>
            <p:cNvSpPr/>
            <p:nvPr/>
          </p:nvSpPr>
          <p:spPr>
            <a:xfrm>
              <a:off x="7901892" y="6611491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sp>
          <p:nvSpPr>
            <p:cNvPr id="182" name="椭圆 181"/>
            <p:cNvSpPr/>
            <p:nvPr/>
          </p:nvSpPr>
          <p:spPr>
            <a:xfrm>
              <a:off x="7459763" y="4728878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sp>
          <p:nvSpPr>
            <p:cNvPr id="183" name="椭圆 182"/>
            <p:cNvSpPr/>
            <p:nvPr/>
          </p:nvSpPr>
          <p:spPr>
            <a:xfrm>
              <a:off x="9857526" y="6599666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sp>
          <p:nvSpPr>
            <p:cNvPr id="184" name="椭圆 183"/>
            <p:cNvSpPr/>
            <p:nvPr/>
          </p:nvSpPr>
          <p:spPr>
            <a:xfrm>
              <a:off x="10369262" y="4889861"/>
              <a:ext cx="540000" cy="5400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rgbClr val="FBFDFE">
                    <a:alpha val="2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50" dirty="0">
                <a:latin typeface="+mn-ea"/>
              </a:endParaRPr>
            </a:p>
          </p:txBody>
        </p:sp>
        <p:cxnSp>
          <p:nvCxnSpPr>
            <p:cNvPr id="186" name="直接连接符 185"/>
            <p:cNvCxnSpPr>
              <a:stCxn id="180" idx="4"/>
              <a:endCxn id="181" idx="7"/>
            </p:cNvCxnSpPr>
            <p:nvPr/>
          </p:nvCxnSpPr>
          <p:spPr>
            <a:xfrm flipH="1">
              <a:off x="8363065" y="4336920"/>
              <a:ext cx="797243" cy="2353628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180" idx="4"/>
              <a:endCxn id="183" idx="1"/>
            </p:cNvCxnSpPr>
            <p:nvPr/>
          </p:nvCxnSpPr>
          <p:spPr>
            <a:xfrm>
              <a:off x="9160307" y="4336920"/>
              <a:ext cx="776288" cy="2342198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stCxn id="182" idx="5"/>
              <a:endCxn id="183" idx="1"/>
            </p:cNvCxnSpPr>
            <p:nvPr/>
          </p:nvCxnSpPr>
          <p:spPr>
            <a:xfrm>
              <a:off x="7920681" y="5189802"/>
              <a:ext cx="2015490" cy="1488758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182" idx="5"/>
              <a:endCxn id="184" idx="2"/>
            </p:cNvCxnSpPr>
            <p:nvPr/>
          </p:nvCxnSpPr>
          <p:spPr>
            <a:xfrm flipV="1">
              <a:off x="7920681" y="5160274"/>
              <a:ext cx="2447925" cy="29528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181" idx="7"/>
              <a:endCxn id="184" idx="2"/>
            </p:cNvCxnSpPr>
            <p:nvPr/>
          </p:nvCxnSpPr>
          <p:spPr>
            <a:xfrm flipV="1">
              <a:off x="8362812" y="5160857"/>
              <a:ext cx="2005965" cy="1529715"/>
            </a:xfrm>
            <a:prstGeom prst="line">
              <a:avLst/>
            </a:prstGeom>
            <a:noFill/>
            <a:ln w="63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8834662" y="2727160"/>
            <a:ext cx="6430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通俗来说，可以把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理解为一个编程框架（比如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structs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spring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hibernate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0429978" y="4791389"/>
            <a:ext cx="61311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从另一个角度，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又可以理解为一个提供服务的软件（比如数据库服务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oracle/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mysql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）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9967554" y="6639878"/>
            <a:ext cx="514575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具体来说，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两个大的功能：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海量数据的存储；</a:t>
            </a:r>
            <a:endParaRPr lang="en-US" altLang="zh-CN" sz="28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+mn-ea"/>
              </a:rPr>
              <a:t>海量数据的分析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；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1293170" y="4011264"/>
            <a:ext cx="5145759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是用于处理（运算分析）海量数据的，且是采用分布式集群的方式；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41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38732" y="1685446"/>
            <a:ext cx="653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什么是</a:t>
            </a:r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65" grpId="0"/>
      <p:bldP spid="166" grpId="0"/>
      <p:bldP spid="167" grpId="0"/>
      <p:bldP spid="168" grpId="0"/>
      <p:bldP spid="169" grpId="0"/>
      <p:bldP spid="42" grpId="0"/>
      <p:bldP spid="44" grpId="0"/>
      <p:bldP spid="45" grpId="0"/>
      <p:bldP spid="47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738732" y="1685446"/>
            <a:ext cx="653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Hadoop</a:t>
            </a:r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发行版</a:t>
            </a:r>
          </a:p>
        </p:txBody>
      </p:sp>
      <p:sp>
        <p:nvSpPr>
          <p:cNvPr id="29" name="矩形 28"/>
          <p:cNvSpPr/>
          <p:nvPr/>
        </p:nvSpPr>
        <p:spPr>
          <a:xfrm>
            <a:off x="8347570" y="3643478"/>
            <a:ext cx="6037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Cloudera Distribution Hadoop</a:t>
            </a:r>
            <a:endParaRPr lang="zh-CN" altLang="en-US" sz="3000" b="1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167519" y="3274988"/>
            <a:ext cx="1840794" cy="1840791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50" dirty="0">
                <a:latin typeface="+mn-ea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8347570" y="5902387"/>
            <a:ext cx="55771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en-US" altLang="zh-CN" sz="3000" b="1" kern="0" dirty="0">
                <a:solidFill>
                  <a:schemeClr val="bg1"/>
                </a:solidFill>
                <a:latin typeface="+mn-ea"/>
              </a:rPr>
              <a:t>Hortonworks Data Platform</a:t>
            </a:r>
            <a:endParaRPr lang="zh-CN" altLang="en-US" sz="3000" b="1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6167519" y="5533895"/>
            <a:ext cx="1840794" cy="1840791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50" dirty="0">
                <a:latin typeface="+mn-ea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8347570" y="8414003"/>
            <a:ext cx="22445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en-US" altLang="zh-CN" sz="3000" b="1" kern="0" dirty="0" err="1">
                <a:solidFill>
                  <a:schemeClr val="bg1"/>
                </a:solidFill>
                <a:latin typeface="+mn-ea"/>
              </a:rPr>
              <a:t>DKhadoop</a:t>
            </a:r>
            <a:endParaRPr lang="zh-CN" altLang="en-US" sz="3000" b="1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5" name="组 44"/>
          <p:cNvGrpSpPr/>
          <p:nvPr/>
        </p:nvGrpSpPr>
        <p:grpSpPr>
          <a:xfrm>
            <a:off x="6167519" y="7792802"/>
            <a:ext cx="1840794" cy="1840791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50" dirty="0">
                <a:latin typeface="+mn-ea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zh-CN" altLang="en-US" sz="4050" dirty="0">
                <a:latin typeface="+mn-ea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8347570" y="4292142"/>
            <a:ext cx="8875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CDH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是一个较为成熟的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发行版，由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Cloudera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公司发布。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8347570" y="6516143"/>
            <a:ext cx="8875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HDP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是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Hortonworks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开发的，它提供的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Hadoop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和其他软件是完全免费的，只对技术支持和培训收费。</a:t>
            </a:r>
          </a:p>
        </p:txBody>
      </p:sp>
      <p:sp>
        <p:nvSpPr>
          <p:cNvPr id="2" name="矩形 1"/>
          <p:cNvSpPr/>
          <p:nvPr/>
        </p:nvSpPr>
        <p:spPr>
          <a:xfrm>
            <a:off x="3624579" y="3872216"/>
            <a:ext cx="1202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CDH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624579" y="6134003"/>
            <a:ext cx="11753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prstClr val="white"/>
                </a:solidFill>
                <a:latin typeface="+mn-ea"/>
              </a:rPr>
              <a:t>HDP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624579" y="8392910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err="1">
                <a:solidFill>
                  <a:prstClr val="white"/>
                </a:solidFill>
                <a:latin typeface="+mn-ea"/>
              </a:rPr>
              <a:t>mapR</a:t>
            </a:r>
            <a:endParaRPr lang="zh-CN" altLang="en-US" sz="3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27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2" grpId="0"/>
      <p:bldP spid="52" grpId="0"/>
      <p:bldP spid="43" grpId="0"/>
      <p:bldP spid="54" grpId="0"/>
      <p:bldP spid="2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28483" y="5737363"/>
            <a:ext cx="3262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与其他技术的相比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6" name="任意形状 15"/>
          <p:cNvSpPr/>
          <p:nvPr/>
        </p:nvSpPr>
        <p:spPr>
          <a:xfrm>
            <a:off x="0" y="5756561"/>
            <a:ext cx="1846134" cy="490746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2028483" y="3783928"/>
            <a:ext cx="78669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云计算的服务器不在本地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云端的服务器是资源共享的</a:t>
            </a:r>
          </a:p>
        </p:txBody>
      </p:sp>
      <p:sp>
        <p:nvSpPr>
          <p:cNvPr id="17" name="矩形 16"/>
          <p:cNvSpPr/>
          <p:nvPr/>
        </p:nvSpPr>
        <p:spPr>
          <a:xfrm>
            <a:off x="2028483" y="3179252"/>
            <a:ext cx="17235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简单理解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8" name="任意形状 15"/>
          <p:cNvSpPr/>
          <p:nvPr/>
        </p:nvSpPr>
        <p:spPr>
          <a:xfrm>
            <a:off x="0" y="3233962"/>
            <a:ext cx="1846134" cy="490746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38732" y="1685446"/>
            <a:ext cx="327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latin typeface="+mn-ea"/>
              </a:rPr>
              <a:t>云计算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920347" y="883722"/>
            <a:ext cx="464261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1371600">
              <a:defRPr/>
            </a:pPr>
            <a:r>
              <a:rPr lang="en-US" altLang="zh-CN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1. Hadoop</a:t>
            </a:r>
            <a:r>
              <a:rPr lang="zh-CN" altLang="en-US" sz="48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概述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21" name="直线连接符 5"/>
          <p:cNvCxnSpPr/>
          <p:nvPr/>
        </p:nvCxnSpPr>
        <p:spPr>
          <a:xfrm>
            <a:off x="738732" y="2490429"/>
            <a:ext cx="3271293" cy="0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77053CC9-F2B0-A448-9041-CAA0DBB51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56" y="3010071"/>
            <a:ext cx="9505959" cy="5999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3" name="矩形 22"/>
          <p:cNvSpPr/>
          <p:nvPr/>
        </p:nvSpPr>
        <p:spPr>
          <a:xfrm>
            <a:off x="2028483" y="6425057"/>
            <a:ext cx="32624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开发语言如 </a:t>
            </a:r>
            <a:r>
              <a:rPr lang="en-US" altLang="zh-CN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Java</a:t>
            </a:r>
          </a:p>
        </p:txBody>
      </p:sp>
      <p:sp>
        <p:nvSpPr>
          <p:cNvPr id="24" name="矩形 23"/>
          <p:cNvSpPr/>
          <p:nvPr/>
        </p:nvSpPr>
        <p:spPr>
          <a:xfrm>
            <a:off x="2028483" y="7852435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主要区别：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28483" y="8455735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7939">
              <a:defRPr/>
            </a:pPr>
            <a:r>
              <a:rPr lang="zh-CN" altLang="en-US" sz="3000" b="1" kern="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</a:rPr>
              <a:t>分布式架构</a:t>
            </a:r>
            <a:endParaRPr lang="en-US" altLang="zh-CN" sz="3000" b="1" kern="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26" name="任意形状 15"/>
          <p:cNvSpPr/>
          <p:nvPr/>
        </p:nvSpPr>
        <p:spPr>
          <a:xfrm>
            <a:off x="0" y="7884061"/>
            <a:ext cx="1846134" cy="490746"/>
          </a:xfrm>
          <a:custGeom>
            <a:avLst/>
            <a:gdLst>
              <a:gd name="connsiteX0" fmla="*/ 0 w 1230756"/>
              <a:gd name="connsiteY0" fmla="*/ 0 h 327164"/>
              <a:gd name="connsiteX1" fmla="*/ 883253 w 1230756"/>
              <a:gd name="connsiteY1" fmla="*/ 0 h 327164"/>
              <a:gd name="connsiteX2" fmla="*/ 883253 w 1230756"/>
              <a:gd name="connsiteY2" fmla="*/ 1 h 327164"/>
              <a:gd name="connsiteX3" fmla="*/ 1230756 w 1230756"/>
              <a:gd name="connsiteY3" fmla="*/ 1 h 327164"/>
              <a:gd name="connsiteX4" fmla="*/ 1067175 w 1230756"/>
              <a:gd name="connsiteY4" fmla="*/ 163583 h 327164"/>
              <a:gd name="connsiteX5" fmla="*/ 1230756 w 1230756"/>
              <a:gd name="connsiteY5" fmla="*/ 327164 h 327164"/>
              <a:gd name="connsiteX6" fmla="*/ 787067 w 1230756"/>
              <a:gd name="connsiteY6" fmla="*/ 327164 h 327164"/>
              <a:gd name="connsiteX7" fmla="*/ 787067 w 1230756"/>
              <a:gd name="connsiteY7" fmla="*/ 327163 h 327164"/>
              <a:gd name="connsiteX8" fmla="*/ 0 w 1230756"/>
              <a:gd name="connsiteY8" fmla="*/ 327163 h 32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0756" h="327164">
                <a:moveTo>
                  <a:pt x="0" y="0"/>
                </a:moveTo>
                <a:lnTo>
                  <a:pt x="883253" y="0"/>
                </a:lnTo>
                <a:lnTo>
                  <a:pt x="883253" y="1"/>
                </a:lnTo>
                <a:lnTo>
                  <a:pt x="1230756" y="1"/>
                </a:lnTo>
                <a:lnTo>
                  <a:pt x="1067175" y="163583"/>
                </a:lnTo>
                <a:lnTo>
                  <a:pt x="1230756" y="327164"/>
                </a:lnTo>
                <a:lnTo>
                  <a:pt x="787067" y="327164"/>
                </a:lnTo>
                <a:lnTo>
                  <a:pt x="787067" y="327163"/>
                </a:lnTo>
                <a:lnTo>
                  <a:pt x="0" y="327163"/>
                </a:lnTo>
                <a:close/>
              </a:path>
            </a:pathLst>
          </a:custGeom>
          <a:solidFill>
            <a:schemeClr val="accent1">
              <a:alpha val="41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050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</p:spTree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9" grpId="0"/>
      <p:bldP spid="17" grpId="0"/>
      <p:bldP spid="18" grpId="0" animBg="1"/>
      <p:bldP spid="14" grpId="0"/>
      <p:bldP spid="23" grpId="0"/>
      <p:bldP spid="24" grpId="0"/>
      <p:bldP spid="25" grpId="0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1368</TotalTime>
  <Words>2049</Words>
  <Application>Microsoft Macintosh PowerPoint</Application>
  <PresentationFormat>自定义</PresentationFormat>
  <Paragraphs>343</Paragraphs>
  <Slides>36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等线</vt:lpstr>
      <vt:lpstr>微软雅黑</vt:lpstr>
      <vt:lpstr>印品黑体</vt:lpstr>
      <vt:lpstr>Arial</vt:lpstr>
      <vt:lpstr>Calibri</vt:lpstr>
      <vt:lpstr>Times New Roman</vt:lpstr>
      <vt:lpstr>Wingdings</vt:lpstr>
      <vt:lpstr>Office 主题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yeziapp</cp:lastModifiedBy>
  <cp:revision>158</cp:revision>
  <dcterms:created xsi:type="dcterms:W3CDTF">2017-05-21T03:23:00Z</dcterms:created>
  <dcterms:modified xsi:type="dcterms:W3CDTF">2020-02-09T12:54:52Z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